
<file path=[Content_Types].xml><?xml version="1.0" encoding="utf-8"?>
<Types xmlns="http://schemas.openxmlformats.org/package/2006/content-types">
  <Default Extension="png" ContentType="image/png"/>
  <Default Extension="mp3" ContentType="audio/mpe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14"/>
  </p:notesMasterIdLst>
  <p:handoutMasterIdLst>
    <p:handoutMasterId r:id="rId15"/>
  </p:handoutMasterIdLst>
  <p:sldIdLst>
    <p:sldId id="685" r:id="rId2"/>
    <p:sldId id="726" r:id="rId3"/>
    <p:sldId id="724" r:id="rId4"/>
    <p:sldId id="715" r:id="rId5"/>
    <p:sldId id="716" r:id="rId6"/>
    <p:sldId id="727" r:id="rId7"/>
    <p:sldId id="731" r:id="rId8"/>
    <p:sldId id="732" r:id="rId9"/>
    <p:sldId id="728" r:id="rId10"/>
    <p:sldId id="729" r:id="rId11"/>
    <p:sldId id="730" r:id="rId12"/>
    <p:sldId id="684" r:id="rId13"/>
  </p:sldIdLst>
  <p:sldSz cx="12192000" cy="6858000"/>
  <p:notesSz cx="6858000" cy="9144000"/>
  <p:defaultTextStyle>
    <a:defPPr>
      <a:defRPr lang="en-US"/>
    </a:defPPr>
    <a:lvl1pPr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1pPr>
    <a:lvl2pPr marL="609600"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2pPr>
    <a:lvl3pPr marL="12185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3pPr>
    <a:lvl4pPr marL="18281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4pPr>
    <a:lvl5pPr marL="24377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5pPr>
    <a:lvl6pPr marL="30467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6pPr>
    <a:lvl7pPr marL="36563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7pPr>
    <a:lvl8pPr marL="42659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8pPr>
    <a:lvl9pPr marL="4874895"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18">
          <p15:clr>
            <a:srgbClr val="A4A3A4"/>
          </p15:clr>
        </p15:guide>
        <p15:guide id="2" pos="3875">
          <p15:clr>
            <a:srgbClr val="A4A3A4"/>
          </p15:clr>
        </p15:guide>
      </p15:sldGuideLst>
    </p:ext>
    <p:ext uri="{2D200454-40CA-4A62-9FC3-DE9A4176ACB9}">
      <p15:notesGuideLst xmlns:p15="http://schemas.microsoft.com/office/powerpoint/2012/main">
        <p15:guide id="1" orient="horz" pos="2824">
          <p15:clr>
            <a:srgbClr val="A4A3A4"/>
          </p15:clr>
        </p15:guide>
        <p15:guide id="2" pos="21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olana Lee" initials="R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DD6"/>
    <a:srgbClr val="00A8EA"/>
    <a:srgbClr val="88AD3B"/>
    <a:srgbClr val="99C538"/>
    <a:srgbClr val="B3EA34"/>
    <a:srgbClr val="FF9500"/>
    <a:srgbClr val="FF6600"/>
    <a:srgbClr val="FF7200"/>
    <a:srgbClr val="FF9900"/>
    <a:srgbClr val="FF7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33" autoAdjust="0"/>
    <p:restoredTop sz="82828" autoAdjust="0"/>
  </p:normalViewPr>
  <p:slideViewPr>
    <p:cSldViewPr>
      <p:cViewPr varScale="1">
        <p:scale>
          <a:sx n="100" d="100"/>
          <a:sy n="100" d="100"/>
        </p:scale>
        <p:origin x="396" y="90"/>
      </p:cViewPr>
      <p:guideLst>
        <p:guide orient="horz" pos="2118"/>
        <p:guide pos="3875"/>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80" d="100"/>
          <a:sy n="80" d="100"/>
        </p:scale>
        <p:origin x="-2106" y="-102"/>
      </p:cViewPr>
      <p:guideLst>
        <p:guide orient="horz" pos="2824"/>
        <p:guide pos="218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1F06A6-C76E-4613-9D4A-F774CCB060B7}" type="datetimeFigureOut">
              <a:rPr lang="zh-CN" altLang="en-US" smtClean="0"/>
              <a:t>2018/7/24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742805-9F79-4236-86D3-43973FCD73F4}" type="slidenum">
              <a:rPr lang="zh-CN" altLang="en-US" smtClean="0"/>
              <a:t>‹#›</a:t>
            </a:fld>
            <a:endParaRPr lang="zh-CN" altLang="en-US"/>
          </a:p>
        </p:txBody>
      </p:sp>
    </p:spTree>
    <p:extLst>
      <p:ext uri="{BB962C8B-B14F-4D97-AF65-F5344CB8AC3E}">
        <p14:creationId xmlns:p14="http://schemas.microsoft.com/office/powerpoint/2010/main" val="109748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b="0">
                <a:ea typeface="宋体" panose="02010600030101010101" pitchFamily="2" charset="-122"/>
              </a:defRPr>
            </a:lvl1pPr>
          </a:lstStyle>
          <a:p>
            <a:endParaRPr lang="zh-CN" altLang="en-US"/>
          </a:p>
        </p:txBody>
      </p:sp>
      <p:sp>
        <p:nvSpPr>
          <p:cNvPr id="12800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b="0">
                <a:ea typeface="宋体" panose="02010600030101010101" pitchFamily="2" charset="-122"/>
              </a:defRPr>
            </a:lvl1pPr>
          </a:lstStyle>
          <a:p>
            <a:endParaRPr lang="en-US" altLang="zh-CN"/>
          </a:p>
        </p:txBody>
      </p:sp>
      <p:sp>
        <p:nvSpPr>
          <p:cNvPr id="12800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2800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b="0">
                <a:ea typeface="宋体" panose="02010600030101010101" pitchFamily="2" charset="-122"/>
              </a:defRPr>
            </a:lvl1pPr>
          </a:lstStyle>
          <a:p>
            <a:endParaRPr lang="en-US" altLang="zh-CN"/>
          </a:p>
        </p:txBody>
      </p:sp>
      <p:sp>
        <p:nvSpPr>
          <p:cNvPr id="12800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b="0">
                <a:ea typeface="宋体" panose="02010600030101010101" pitchFamily="2" charset="-122"/>
              </a:defRPr>
            </a:lvl1pPr>
          </a:lstStyle>
          <a:p>
            <a:fld id="{20DEAE63-D6C4-437F-B8DA-DA689F991AA7}" type="slidenum">
              <a:rPr lang="zh-CN" altLang="en-US"/>
              <a:t>‹#›</a:t>
            </a:fld>
            <a:endParaRPr lang="en-US" altLang="zh-CN"/>
          </a:p>
        </p:txBody>
      </p:sp>
    </p:spTree>
    <p:extLst>
      <p:ext uri="{BB962C8B-B14F-4D97-AF65-F5344CB8AC3E}">
        <p14:creationId xmlns:p14="http://schemas.microsoft.com/office/powerpoint/2010/main" val="31082388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600" kern="1200">
        <a:solidFill>
          <a:schemeClr val="tx1"/>
        </a:solidFill>
        <a:latin typeface="Arial" panose="020B0604020202020204" pitchFamily="34" charset="0"/>
        <a:ea typeface="+mn-ea"/>
        <a:cs typeface="+mn-cs"/>
      </a:defRPr>
    </a:lvl1pPr>
    <a:lvl2pPr marL="609600" algn="l" rtl="0" fontAlgn="base">
      <a:spcBef>
        <a:spcPct val="30000"/>
      </a:spcBef>
      <a:spcAft>
        <a:spcPct val="0"/>
      </a:spcAft>
      <a:defRPr sz="1600" kern="1200">
        <a:solidFill>
          <a:schemeClr val="tx1"/>
        </a:solidFill>
        <a:latin typeface="Arial" panose="020B0604020202020204" pitchFamily="34" charset="0"/>
        <a:ea typeface="+mn-ea"/>
        <a:cs typeface="+mn-cs"/>
      </a:defRPr>
    </a:lvl2pPr>
    <a:lvl3pPr marL="1218565" algn="l" rtl="0" fontAlgn="base">
      <a:spcBef>
        <a:spcPct val="30000"/>
      </a:spcBef>
      <a:spcAft>
        <a:spcPct val="0"/>
      </a:spcAft>
      <a:defRPr sz="1600" kern="1200">
        <a:solidFill>
          <a:schemeClr val="tx1"/>
        </a:solidFill>
        <a:latin typeface="Arial" panose="020B0604020202020204" pitchFamily="34" charset="0"/>
        <a:ea typeface="+mn-ea"/>
        <a:cs typeface="+mn-cs"/>
      </a:defRPr>
    </a:lvl3pPr>
    <a:lvl4pPr marL="1828165" algn="l" rtl="0" fontAlgn="base">
      <a:spcBef>
        <a:spcPct val="30000"/>
      </a:spcBef>
      <a:spcAft>
        <a:spcPct val="0"/>
      </a:spcAft>
      <a:defRPr sz="1600" kern="1200">
        <a:solidFill>
          <a:schemeClr val="tx1"/>
        </a:solidFill>
        <a:latin typeface="Arial" panose="020B0604020202020204" pitchFamily="34" charset="0"/>
        <a:ea typeface="+mn-ea"/>
        <a:cs typeface="+mn-cs"/>
      </a:defRPr>
    </a:lvl4pPr>
    <a:lvl5pPr marL="2437765" algn="l" rtl="0" fontAlgn="base">
      <a:spcBef>
        <a:spcPct val="30000"/>
      </a:spcBef>
      <a:spcAft>
        <a:spcPct val="0"/>
      </a:spcAft>
      <a:defRPr sz="1600" kern="1200">
        <a:solidFill>
          <a:schemeClr val="tx1"/>
        </a:solidFill>
        <a:latin typeface="Arial" panose="020B0604020202020204" pitchFamily="34" charset="0"/>
        <a:ea typeface="+mn-ea"/>
        <a:cs typeface="+mn-cs"/>
      </a:defRPr>
    </a:lvl5pPr>
    <a:lvl6pPr marL="3046730" algn="l" defTabSz="1218565" rtl="0" eaLnBrk="1" latinLnBrk="0" hangingPunct="1">
      <a:defRPr sz="1600" kern="1200">
        <a:solidFill>
          <a:schemeClr val="tx1"/>
        </a:solidFill>
        <a:latin typeface="+mn-lt"/>
        <a:ea typeface="+mn-ea"/>
        <a:cs typeface="+mn-cs"/>
      </a:defRPr>
    </a:lvl6pPr>
    <a:lvl7pPr marL="3656330" algn="l" defTabSz="1218565" rtl="0" eaLnBrk="1" latinLnBrk="0" hangingPunct="1">
      <a:defRPr sz="1600" kern="1200">
        <a:solidFill>
          <a:schemeClr val="tx1"/>
        </a:solidFill>
        <a:latin typeface="+mn-lt"/>
        <a:ea typeface="+mn-ea"/>
        <a:cs typeface="+mn-cs"/>
      </a:defRPr>
    </a:lvl7pPr>
    <a:lvl8pPr marL="4265930" algn="l" defTabSz="1218565" rtl="0" eaLnBrk="1" latinLnBrk="0" hangingPunct="1">
      <a:defRPr sz="1600" kern="1200">
        <a:solidFill>
          <a:schemeClr val="tx1"/>
        </a:solidFill>
        <a:latin typeface="+mn-lt"/>
        <a:ea typeface="+mn-ea"/>
        <a:cs typeface="+mn-cs"/>
      </a:defRPr>
    </a:lvl8pPr>
    <a:lvl9pPr marL="4874895"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1</a:t>
            </a:fld>
            <a:endParaRPr lang="en-US" altLang="zh-CN"/>
          </a:p>
        </p:txBody>
      </p:sp>
    </p:spTree>
    <p:extLst>
      <p:ext uri="{BB962C8B-B14F-4D97-AF65-F5344CB8AC3E}">
        <p14:creationId xmlns:p14="http://schemas.microsoft.com/office/powerpoint/2010/main" val="3037608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000" kern="1200" dirty="0" smtClean="0">
                <a:solidFill>
                  <a:schemeClr val="tx1"/>
                </a:solidFill>
                <a:effectLst/>
                <a:latin typeface="Arial" charset="0"/>
                <a:ea typeface="+mn-ea"/>
                <a:cs typeface="+mn-cs"/>
              </a:rPr>
              <a:t>这套体系的核心就是是我们的私有构建环境。</a:t>
            </a:r>
            <a:endParaRPr lang="en-US" altLang="zh-CN" sz="1000" kern="1200" dirty="0" smtClean="0">
              <a:solidFill>
                <a:schemeClr val="tx1"/>
              </a:solidFill>
              <a:effectLst/>
              <a:latin typeface="Arial" charset="0"/>
              <a:ea typeface="+mn-ea"/>
              <a:cs typeface="+mn-cs"/>
            </a:endParaRPr>
          </a:p>
          <a:p>
            <a:r>
              <a:rPr lang="zh-CN" altLang="en-US" sz="1000" kern="1200" dirty="0" smtClean="0">
                <a:solidFill>
                  <a:schemeClr val="tx1"/>
                </a:solidFill>
                <a:effectLst/>
                <a:latin typeface="Arial" charset="0"/>
                <a:ea typeface="+mn-ea"/>
                <a:cs typeface="+mn-cs"/>
              </a:rPr>
              <a:t>这套体系稳定运行了超过</a:t>
            </a:r>
            <a:r>
              <a:rPr lang="en-US" sz="1000" kern="1200" dirty="0" smtClean="0">
                <a:solidFill>
                  <a:schemeClr val="tx1"/>
                </a:solidFill>
                <a:effectLst/>
                <a:latin typeface="Arial" charset="0"/>
                <a:ea typeface="+mn-ea"/>
                <a:cs typeface="+mn-cs"/>
              </a:rPr>
              <a:t>5</a:t>
            </a:r>
            <a:r>
              <a:rPr lang="zh-CN" altLang="en-US" sz="1000" kern="1200" dirty="0" smtClean="0">
                <a:solidFill>
                  <a:schemeClr val="tx1"/>
                </a:solidFill>
                <a:effectLst/>
                <a:latin typeface="Arial" charset="0"/>
                <a:ea typeface="+mn-ea"/>
                <a:cs typeface="+mn-cs"/>
              </a:rPr>
              <a:t>年，为项目的发展立下了汗马功劳。但是在最近的一年里面，我们遇到了一些新的挑战。为了保持持续交付能力（代码的健康程度），</a:t>
            </a:r>
            <a:r>
              <a:rPr lang="en-US" sz="1000" kern="1200" dirty="0" smtClean="0">
                <a:solidFill>
                  <a:schemeClr val="tx1"/>
                </a:solidFill>
                <a:effectLst/>
                <a:latin typeface="Arial" charset="0"/>
                <a:ea typeface="+mn-ea"/>
                <a:cs typeface="+mn-cs"/>
              </a:rPr>
              <a:t>AT</a:t>
            </a:r>
            <a:r>
              <a:rPr lang="zh-CN" altLang="en-US" sz="1000" kern="1200" dirty="0" smtClean="0">
                <a:solidFill>
                  <a:schemeClr val="tx1"/>
                </a:solidFill>
                <a:effectLst/>
                <a:latin typeface="Arial" charset="0"/>
                <a:ea typeface="+mn-ea"/>
                <a:cs typeface="+mn-cs"/>
              </a:rPr>
              <a:t>运行必须在第二天工作开始之前完成，这个时间窗口在</a:t>
            </a:r>
            <a:r>
              <a:rPr lang="en-US" sz="1000" kern="1200" dirty="0" smtClean="0">
                <a:solidFill>
                  <a:schemeClr val="tx1"/>
                </a:solidFill>
                <a:effectLst/>
                <a:latin typeface="Arial" charset="0"/>
                <a:ea typeface="+mn-ea"/>
                <a:cs typeface="+mn-cs"/>
              </a:rPr>
              <a:t>4</a:t>
            </a:r>
            <a:r>
              <a:rPr lang="zh-CN" altLang="en-US" sz="1000" kern="1200" dirty="0" smtClean="0">
                <a:solidFill>
                  <a:schemeClr val="tx1"/>
                </a:solidFill>
                <a:effectLst/>
                <a:latin typeface="Arial" charset="0"/>
                <a:ea typeface="+mn-ea"/>
                <a:cs typeface="+mn-cs"/>
              </a:rPr>
              <a:t>到</a:t>
            </a:r>
            <a:r>
              <a:rPr lang="en-US" sz="1000" kern="1200" dirty="0" smtClean="0">
                <a:solidFill>
                  <a:schemeClr val="tx1"/>
                </a:solidFill>
                <a:effectLst/>
                <a:latin typeface="Arial" charset="0"/>
                <a:ea typeface="+mn-ea"/>
                <a:cs typeface="+mn-cs"/>
              </a:rPr>
              <a:t>8</a:t>
            </a:r>
            <a:r>
              <a:rPr lang="zh-CN" altLang="en-US" sz="1000" kern="1200" dirty="0" smtClean="0">
                <a:solidFill>
                  <a:schemeClr val="tx1"/>
                </a:solidFill>
                <a:effectLst/>
                <a:latin typeface="Arial" charset="0"/>
                <a:ea typeface="+mn-ea"/>
                <a:cs typeface="+mn-cs"/>
              </a:rPr>
              <a:t>小时左右。随着业务的发展，开发团队的规模也在不断扩大，同时每日提交的代码变更数量也在不断地提升。这也意味着更多的</a:t>
            </a:r>
            <a:r>
              <a:rPr lang="en-US" sz="1000" kern="1200" dirty="0" smtClean="0">
                <a:solidFill>
                  <a:schemeClr val="tx1"/>
                </a:solidFill>
                <a:effectLst/>
                <a:latin typeface="Arial" charset="0"/>
                <a:ea typeface="+mn-ea"/>
                <a:cs typeface="+mn-cs"/>
              </a:rPr>
              <a:t>AT</a:t>
            </a:r>
            <a:r>
              <a:rPr lang="zh-CN" altLang="en-US" sz="1000" kern="1200" dirty="0" smtClean="0">
                <a:solidFill>
                  <a:schemeClr val="tx1"/>
                </a:solidFill>
                <a:effectLst/>
                <a:latin typeface="Arial" charset="0"/>
                <a:ea typeface="+mn-ea"/>
                <a:cs typeface="+mn-cs"/>
              </a:rPr>
              <a:t>测试用例，更长的总运行时间。为了保证在固定的时间窗口完成这些测试，需要更多的测试机器。之前的</a:t>
            </a:r>
            <a:r>
              <a:rPr lang="en-US" sz="1000" kern="1200" dirty="0" smtClean="0">
                <a:solidFill>
                  <a:schemeClr val="tx1"/>
                </a:solidFill>
                <a:effectLst/>
                <a:latin typeface="Arial" charset="0"/>
                <a:ea typeface="+mn-ea"/>
                <a:cs typeface="+mn-cs"/>
              </a:rPr>
              <a:t>AT</a:t>
            </a:r>
            <a:r>
              <a:rPr lang="zh-CN" altLang="en-US" sz="1000" kern="1200" dirty="0" smtClean="0">
                <a:solidFill>
                  <a:schemeClr val="tx1"/>
                </a:solidFill>
                <a:effectLst/>
                <a:latin typeface="Arial" charset="0"/>
                <a:ea typeface="+mn-ea"/>
                <a:cs typeface="+mn-cs"/>
              </a:rPr>
              <a:t>环境，需要专门的</a:t>
            </a:r>
            <a:r>
              <a:rPr lang="en-US" sz="1000" kern="1200" dirty="0" smtClean="0">
                <a:solidFill>
                  <a:schemeClr val="tx1"/>
                </a:solidFill>
                <a:effectLst/>
                <a:latin typeface="Arial" charset="0"/>
                <a:ea typeface="+mn-ea"/>
                <a:cs typeface="+mn-cs"/>
              </a:rPr>
              <a:t>PC</a:t>
            </a:r>
            <a:r>
              <a:rPr lang="zh-CN" altLang="en-US" sz="1000" kern="1200" dirty="0" smtClean="0">
                <a:solidFill>
                  <a:schemeClr val="tx1"/>
                </a:solidFill>
                <a:effectLst/>
                <a:latin typeface="Arial" charset="0"/>
                <a:ea typeface="+mn-ea"/>
                <a:cs typeface="+mn-cs"/>
              </a:rPr>
              <a:t>桌面运行，但能够提供出来运行</a:t>
            </a:r>
            <a:r>
              <a:rPr lang="en-US" sz="1000" kern="1200" dirty="0" smtClean="0">
                <a:solidFill>
                  <a:schemeClr val="tx1"/>
                </a:solidFill>
                <a:effectLst/>
                <a:latin typeface="Arial" charset="0"/>
                <a:ea typeface="+mn-ea"/>
                <a:cs typeface="+mn-cs"/>
              </a:rPr>
              <a:t>AT</a:t>
            </a:r>
            <a:r>
              <a:rPr lang="zh-CN" altLang="en-US" sz="1000" kern="1200" dirty="0" smtClean="0">
                <a:solidFill>
                  <a:schemeClr val="tx1"/>
                </a:solidFill>
                <a:effectLst/>
                <a:latin typeface="Arial" charset="0"/>
                <a:ea typeface="+mn-ea"/>
                <a:cs typeface="+mn-cs"/>
              </a:rPr>
              <a:t>的资源是有限的，并且我们也希望控制需要“专门”用来运行</a:t>
            </a:r>
            <a:r>
              <a:rPr lang="en-US" sz="1000" kern="1200" dirty="0" smtClean="0">
                <a:solidFill>
                  <a:schemeClr val="tx1"/>
                </a:solidFill>
                <a:effectLst/>
                <a:latin typeface="Arial" charset="0"/>
                <a:ea typeface="+mn-ea"/>
                <a:cs typeface="+mn-cs"/>
              </a:rPr>
              <a:t>AT</a:t>
            </a:r>
            <a:r>
              <a:rPr lang="zh-CN" altLang="en-US" sz="1000" kern="1200" dirty="0" smtClean="0">
                <a:solidFill>
                  <a:schemeClr val="tx1"/>
                </a:solidFill>
                <a:effectLst/>
                <a:latin typeface="Arial" charset="0"/>
                <a:ea typeface="+mn-ea"/>
                <a:cs typeface="+mn-cs"/>
              </a:rPr>
              <a:t>的</a:t>
            </a:r>
            <a:r>
              <a:rPr lang="en-US" sz="1000" kern="1200" dirty="0" smtClean="0">
                <a:solidFill>
                  <a:schemeClr val="tx1"/>
                </a:solidFill>
                <a:effectLst/>
                <a:latin typeface="Arial" charset="0"/>
                <a:ea typeface="+mn-ea"/>
                <a:cs typeface="+mn-cs"/>
              </a:rPr>
              <a:t>PC</a:t>
            </a:r>
            <a:r>
              <a:rPr lang="zh-CN" altLang="en-US" sz="1000" kern="1200" dirty="0" smtClean="0">
                <a:solidFill>
                  <a:schemeClr val="tx1"/>
                </a:solidFill>
                <a:effectLst/>
                <a:latin typeface="Arial" charset="0"/>
                <a:ea typeface="+mn-ea"/>
                <a:cs typeface="+mn-cs"/>
              </a:rPr>
              <a:t>机器，因为专门的环境意味着需要有专门的人去维护。这套系统中的弊端逐渐暴露出来，最主要的是运行</a:t>
            </a:r>
            <a:r>
              <a:rPr lang="en-US" altLang="zh-CN" sz="1000" kern="1200" dirty="0" smtClean="0">
                <a:solidFill>
                  <a:schemeClr val="tx1"/>
                </a:solidFill>
                <a:effectLst/>
                <a:latin typeface="Arial" charset="0"/>
                <a:ea typeface="+mn-ea"/>
                <a:cs typeface="+mn-cs"/>
              </a:rPr>
              <a:t>AT</a:t>
            </a:r>
            <a:r>
              <a:rPr lang="zh-CN" altLang="en-US" sz="1000" kern="1200" dirty="0" smtClean="0">
                <a:solidFill>
                  <a:schemeClr val="tx1"/>
                </a:solidFill>
                <a:effectLst/>
                <a:latin typeface="Arial" charset="0"/>
                <a:ea typeface="+mn-ea"/>
                <a:cs typeface="+mn-cs"/>
              </a:rPr>
              <a:t>的环境，也就是我们的私有构建环境，不够稳定。这个问题之前也存在，由于</a:t>
            </a:r>
            <a:r>
              <a:rPr lang="en-US" altLang="zh-CN" sz="1000" kern="1200" dirty="0" smtClean="0">
                <a:solidFill>
                  <a:schemeClr val="tx1"/>
                </a:solidFill>
                <a:effectLst/>
                <a:latin typeface="Arial" charset="0"/>
                <a:ea typeface="+mn-ea"/>
                <a:cs typeface="+mn-cs"/>
              </a:rPr>
              <a:t>AT</a:t>
            </a:r>
            <a:r>
              <a:rPr lang="zh-CN" altLang="en-US" sz="1000" kern="1200" dirty="0" smtClean="0">
                <a:solidFill>
                  <a:schemeClr val="tx1"/>
                </a:solidFill>
                <a:effectLst/>
                <a:latin typeface="Arial" charset="0"/>
                <a:ea typeface="+mn-ea"/>
                <a:cs typeface="+mn-cs"/>
              </a:rPr>
              <a:t>环境数量不多，我们的配置管理员还能勉强应付。随着最近</a:t>
            </a:r>
            <a:r>
              <a:rPr lang="en-US" altLang="zh-CN" sz="1000" kern="1200" dirty="0" smtClean="0">
                <a:solidFill>
                  <a:schemeClr val="tx1"/>
                </a:solidFill>
                <a:effectLst/>
                <a:latin typeface="Arial" charset="0"/>
                <a:ea typeface="+mn-ea"/>
                <a:cs typeface="+mn-cs"/>
              </a:rPr>
              <a:t>AT</a:t>
            </a:r>
            <a:r>
              <a:rPr lang="zh-CN" altLang="en-US" sz="1000" kern="1200" dirty="0" smtClean="0">
                <a:solidFill>
                  <a:schemeClr val="tx1"/>
                </a:solidFill>
                <a:effectLst/>
                <a:latin typeface="Arial" charset="0"/>
                <a:ea typeface="+mn-ea"/>
                <a:cs typeface="+mn-cs"/>
              </a:rPr>
              <a:t>数量的快速增长，我们的私有构建环境的弊端越来越明显，这迫使我们去思考如何优化这套环境。</a:t>
            </a:r>
            <a:endParaRPr lang="en-US" sz="1000" kern="1200" dirty="0" smtClean="0">
              <a:solidFill>
                <a:schemeClr val="tx1"/>
              </a:solidFill>
              <a:effectLst/>
              <a:latin typeface="Arial" charset="0"/>
              <a:ea typeface="+mn-ea"/>
              <a:cs typeface="+mn-cs"/>
            </a:endParaRPr>
          </a:p>
          <a:p>
            <a:endParaRPr lang="en-US" sz="1000" dirty="0"/>
          </a:p>
        </p:txBody>
      </p:sp>
      <p:sp>
        <p:nvSpPr>
          <p:cNvPr id="4" name="Slide Number Placeholder 3"/>
          <p:cNvSpPr>
            <a:spLocks noGrp="1"/>
          </p:cNvSpPr>
          <p:nvPr>
            <p:ph type="sldNum" sz="quarter" idx="10"/>
          </p:nvPr>
        </p:nvSpPr>
        <p:spPr/>
        <p:txBody>
          <a:bodyPr/>
          <a:lstStyle/>
          <a:p>
            <a:fld id="{22DCF681-1EC9-4FD4-9485-5BA5F864B7A4}" type="slidenum">
              <a:rPr lang="en-US" altLang="en-US" smtClean="0"/>
              <a:pPr/>
              <a:t>7</a:t>
            </a:fld>
            <a:endParaRPr lang="en-US" altLang="en-US"/>
          </a:p>
        </p:txBody>
      </p:sp>
    </p:spTree>
    <p:extLst>
      <p:ext uri="{BB962C8B-B14F-4D97-AF65-F5344CB8AC3E}">
        <p14:creationId xmlns:p14="http://schemas.microsoft.com/office/powerpoint/2010/main" val="3529360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22DCF681-1EC9-4FD4-9485-5BA5F864B7A4}" type="slidenum">
              <a:rPr lang="en-US" altLang="en-US" smtClean="0"/>
              <a:pPr/>
              <a:t>8</a:t>
            </a:fld>
            <a:endParaRPr lang="en-US" altLang="en-US"/>
          </a:p>
        </p:txBody>
      </p:sp>
    </p:spTree>
    <p:extLst>
      <p:ext uri="{BB962C8B-B14F-4D97-AF65-F5344CB8AC3E}">
        <p14:creationId xmlns:p14="http://schemas.microsoft.com/office/powerpoint/2010/main" val="761632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t>10</a:t>
            </a:fld>
            <a:endParaRPr lang="en-US" altLang="zh-CN"/>
          </a:p>
        </p:txBody>
      </p:sp>
    </p:spTree>
    <p:extLst>
      <p:ext uri="{BB962C8B-B14F-4D97-AF65-F5344CB8AC3E}">
        <p14:creationId xmlns:p14="http://schemas.microsoft.com/office/powerpoint/2010/main" val="298807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12</a:t>
            </a:fld>
            <a:endParaRPr lang="en-US" altLang="zh-CN"/>
          </a:p>
        </p:txBody>
      </p:sp>
    </p:spTree>
    <p:extLst>
      <p:ext uri="{BB962C8B-B14F-4D97-AF65-F5344CB8AC3E}">
        <p14:creationId xmlns:p14="http://schemas.microsoft.com/office/powerpoint/2010/main" val="2986951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eaLnBrk="1" latinLnBrk="0" hangingPunct="1"/>
            <a:fld id="{544213AF-26F6-41FA-8D85-E2C5388D6E58}" type="datetimeFigureOut">
              <a:rPr lang="en-US" smtClean="0"/>
              <a:t>7/24/2018</a:t>
            </a:fld>
            <a:endParaRPr lang="en-US" dirty="0">
              <a:solidFill>
                <a:srgbClr val="FFFFFF"/>
              </a:solidFill>
            </a:endParaRPr>
          </a:p>
        </p:txBody>
      </p:sp>
      <p:sp>
        <p:nvSpPr>
          <p:cNvPr id="5" name="Footer Placeholder 4"/>
          <p:cNvSpPr>
            <a:spLocks noGrp="1"/>
          </p:cNvSpPr>
          <p:nvPr>
            <p:ph type="ftr" sz="quarter" idx="11"/>
          </p:nvPr>
        </p:nvSpPr>
        <p:spPr/>
        <p:txBody>
          <a:bodyPr/>
          <a:lstStyle/>
          <a:p>
            <a:endParaRPr kumimoji="0" lang="en-US">
              <a:solidFill>
                <a:schemeClr val="accent1">
                  <a:tint val="20000"/>
                </a:schemeClr>
              </a:solidFill>
            </a:endParaRPr>
          </a:p>
        </p:txBody>
      </p:sp>
      <p:sp>
        <p:nvSpPr>
          <p:cNvPr id="6" name="Slide Number Placeholder 5"/>
          <p:cNvSpPr>
            <a:spLocks noGrp="1"/>
          </p:cNvSpPr>
          <p:nvPr>
            <p:ph type="sldNum" sz="quarter" idx="12"/>
          </p:nvPr>
        </p:nvSpPr>
        <p:spPr/>
        <p:txBody>
          <a:bodyPr/>
          <a:lstStyle/>
          <a:p>
            <a:pPr eaLnBrk="1" latinLnBrk="0" hangingPunct="1"/>
            <a:fld id="{D5BBC35B-A44B-4119-B8DA-DE9E3DFADA20}" type="slidenum">
              <a:rPr kumimoji="0" lang="en-US" smtClean="0"/>
              <a:t>‹#›</a:t>
            </a:fld>
            <a:endParaRPr kumimoji="0" lang="en-US"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eaLnBrk="1" latinLnBrk="0" hangingPunct="1"/>
            <a:fld id="{544213AF-26F6-41FA-8D85-E2C5388D6E58}" type="datetimeFigureOut">
              <a:rPr lang="en-US" smtClean="0"/>
              <a:t>7/24/2018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eaLnBrk="1" latinLnBrk="0" hangingPunct="1"/>
            <a:fld id="{D5BBC35B-A44B-4119-B8DA-DE9E3DFADA20}" type="slidenum">
              <a:rPr kumimoji="0" lang="en-US" smtClean="0"/>
              <a:t>‹#›</a:t>
            </a:fld>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标题幻灯片">
    <p:bg>
      <p:bgPr>
        <a:solidFill>
          <a:schemeClr val="bg1"/>
        </a:solidFill>
        <a:effectLst/>
      </p:bgPr>
    </p:bg>
    <p:spTree>
      <p:nvGrpSpPr>
        <p:cNvPr id="1" name=""/>
        <p:cNvGrpSpPr/>
        <p:nvPr/>
      </p:nvGrpSpPr>
      <p:grpSpPr>
        <a:xfrm>
          <a:off x="0" y="0"/>
          <a:ext cx="0" cy="0"/>
          <a:chOff x="0" y="0"/>
          <a:chExt cx="0" cy="0"/>
        </a:xfrm>
      </p:grpSpPr>
      <p:sp>
        <p:nvSpPr>
          <p:cNvPr id="2" name="Rectangle 5"/>
          <p:cNvSpPr>
            <a:spLocks noChangeArrowheads="1"/>
          </p:cNvSpPr>
          <p:nvPr userDrawn="1"/>
        </p:nvSpPr>
        <p:spPr bwMode="auto">
          <a:xfrm>
            <a:off x="6350" y="3174"/>
            <a:ext cx="12185650" cy="6854825"/>
          </a:xfrm>
          <a:prstGeom prst="rect">
            <a:avLst/>
          </a:prstGeom>
          <a:solidFill>
            <a:srgbClr val="F8F9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03205" cy="68643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3_标题幻灯片">
    <p:bg>
      <p:bgPr>
        <a:solidFill>
          <a:schemeClr val="bg1"/>
        </a:solidFill>
        <a:effectLst/>
      </p:bgPr>
    </p:bg>
    <p:spTree>
      <p:nvGrpSpPr>
        <p:cNvPr id="1" name=""/>
        <p:cNvGrpSpPr/>
        <p:nvPr/>
      </p:nvGrpSpPr>
      <p:grpSpPr>
        <a:xfrm>
          <a:off x="0" y="0"/>
          <a:ext cx="0" cy="0"/>
          <a:chOff x="0" y="0"/>
          <a:chExt cx="0" cy="0"/>
        </a:xfrm>
      </p:grpSpPr>
      <p:sp>
        <p:nvSpPr>
          <p:cNvPr id="2" name="Rectangle 5"/>
          <p:cNvSpPr>
            <a:spLocks noChangeArrowheads="1"/>
          </p:cNvSpPr>
          <p:nvPr userDrawn="1"/>
        </p:nvSpPr>
        <p:spPr bwMode="auto">
          <a:xfrm>
            <a:off x="6350" y="3174"/>
            <a:ext cx="12185650" cy="6854825"/>
          </a:xfrm>
          <a:prstGeom prst="rect">
            <a:avLst/>
          </a:prstGeom>
          <a:solidFill>
            <a:srgbClr val="F8F9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4_标题幻灯片">
    <p:bg>
      <p:bgPr>
        <a:solidFill>
          <a:schemeClr val="bg1"/>
        </a:solidFill>
        <a:effectLst/>
      </p:bgPr>
    </p:bg>
    <p:spTree>
      <p:nvGrpSpPr>
        <p:cNvPr id="1" name=""/>
        <p:cNvGrpSpPr/>
        <p:nvPr/>
      </p:nvGrpSpPr>
      <p:grpSpPr>
        <a:xfrm>
          <a:off x="0" y="0"/>
          <a:ext cx="0" cy="0"/>
          <a:chOff x="0" y="0"/>
          <a:chExt cx="0" cy="0"/>
        </a:xfrm>
      </p:grpSpPr>
      <p:sp>
        <p:nvSpPr>
          <p:cNvPr id="2" name="Rectangle 5"/>
          <p:cNvSpPr>
            <a:spLocks noChangeArrowheads="1"/>
          </p:cNvSpPr>
          <p:nvPr userDrawn="1"/>
        </p:nvSpPr>
        <p:spPr bwMode="auto">
          <a:xfrm>
            <a:off x="6350" y="3174"/>
            <a:ext cx="12185650" cy="6854825"/>
          </a:xfrm>
          <a:prstGeom prst="rect">
            <a:avLst/>
          </a:prstGeom>
          <a:solidFill>
            <a:srgbClr val="F8F9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03205" cy="68643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2_标题幻灯片">
    <p:bg>
      <p:bgPr>
        <a:solidFill>
          <a:schemeClr val="bg1"/>
        </a:solidFill>
        <a:effectLst/>
      </p:bgPr>
    </p:bg>
    <p:spTree>
      <p:nvGrpSpPr>
        <p:cNvPr id="1" name=""/>
        <p:cNvGrpSpPr/>
        <p:nvPr/>
      </p:nvGrpSpPr>
      <p:grpSpPr>
        <a:xfrm>
          <a:off x="0" y="0"/>
          <a:ext cx="0" cy="0"/>
          <a:chOff x="0" y="0"/>
          <a:chExt cx="0" cy="0"/>
        </a:xfrm>
      </p:grpSpPr>
      <p:sp>
        <p:nvSpPr>
          <p:cNvPr id="2" name="Rectangle 5"/>
          <p:cNvSpPr>
            <a:spLocks noChangeArrowheads="1"/>
          </p:cNvSpPr>
          <p:nvPr userDrawn="1"/>
        </p:nvSpPr>
        <p:spPr bwMode="auto">
          <a:xfrm>
            <a:off x="3175" y="1904"/>
            <a:ext cx="12185650" cy="6854825"/>
          </a:xfrm>
          <a:prstGeom prst="rect">
            <a:avLst/>
          </a:prstGeom>
          <a:solidFill>
            <a:srgbClr val="F8F9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5" name="组合 4"/>
          <p:cNvGrpSpPr/>
          <p:nvPr userDrawn="1"/>
        </p:nvGrpSpPr>
        <p:grpSpPr>
          <a:xfrm>
            <a:off x="914400" y="481092"/>
            <a:ext cx="768298" cy="682633"/>
            <a:chOff x="1271796" y="2221751"/>
            <a:chExt cx="3346813" cy="2973645"/>
          </a:xfrm>
        </p:grpSpPr>
        <p:pic>
          <p:nvPicPr>
            <p:cNvPr id="6" name="Picture 2" descr="C:\Users\Administrator\Desktop\微立体创业计划\001.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1271796" y="2437604"/>
              <a:ext cx="2622639" cy="262263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3" descr="C:\Users\Administrator\Desktop\微立体创业计划\0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4964" y="2221751"/>
              <a:ext cx="2973645" cy="297364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8" name="六边形 7"/>
            <p:cNvSpPr/>
            <p:nvPr/>
          </p:nvSpPr>
          <p:spPr>
            <a:xfrm>
              <a:off x="3872664" y="4702629"/>
              <a:ext cx="493218" cy="425189"/>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gradFill>
                <a:gsLst>
                  <a:gs pos="0">
                    <a:schemeClr val="accent1">
                      <a:lumMod val="5000"/>
                      <a:lumOff val="95000"/>
                    </a:schemeClr>
                  </a:gs>
                  <a:gs pos="74000">
                    <a:schemeClr val="bg1">
                      <a:lumMod val="95000"/>
                    </a:schemeClr>
                  </a:gs>
                  <a:gs pos="100000">
                    <a:schemeClr val="bg1">
                      <a:lumMod val="85000"/>
                    </a:schemeClr>
                  </a:gs>
                </a:gsLst>
                <a:lin ang="5400000" scaled="1"/>
              </a:gradFill>
              <a:prstDash val="solid"/>
            </a:ln>
            <a:effectLst/>
          </p:spPr>
          <p:txBody>
            <a:bodyPr rtlCol="0" anchor="ctr"/>
            <a:lstStyle/>
            <a:p>
              <a:pPr defTabSz="1218565" fontAlgn="auto">
                <a:spcBef>
                  <a:spcPts val="0"/>
                </a:spcBef>
                <a:spcAft>
                  <a:spcPts val="0"/>
                </a:spcAft>
              </a:pPr>
              <a:endParaRPr lang="zh-CN" altLang="en-US" sz="3200" kern="0">
                <a:solidFill>
                  <a:srgbClr val="C00000"/>
                </a:solidFill>
                <a:latin typeface="Calibri" panose="020F0502020204030204"/>
                <a:ea typeface="黑体" panose="02010609060101010101" pitchFamily="49"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grpSp>
        <p:nvGrpSpPr>
          <p:cNvPr id="5" name="组合 4"/>
          <p:cNvGrpSpPr/>
          <p:nvPr userDrawn="1"/>
        </p:nvGrpSpPr>
        <p:grpSpPr>
          <a:xfrm>
            <a:off x="914400" y="481092"/>
            <a:ext cx="768298" cy="682633"/>
            <a:chOff x="1271796" y="2221751"/>
            <a:chExt cx="3346813" cy="2973645"/>
          </a:xfrm>
        </p:grpSpPr>
        <p:pic>
          <p:nvPicPr>
            <p:cNvPr id="6" name="Picture 2" descr="C:\Users\Administrator\Desktop\微立体创业计划\001.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1271796" y="2437604"/>
              <a:ext cx="2622639" cy="262263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3" descr="C:\Users\Administrator\Desktop\微立体创业计划\0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4964" y="2221751"/>
              <a:ext cx="2973645" cy="297364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8" name="六边形 7"/>
            <p:cNvSpPr/>
            <p:nvPr/>
          </p:nvSpPr>
          <p:spPr>
            <a:xfrm>
              <a:off x="3872664" y="4702629"/>
              <a:ext cx="493218" cy="425189"/>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gradFill>
                <a:gsLst>
                  <a:gs pos="0">
                    <a:schemeClr val="accent1">
                      <a:lumMod val="5000"/>
                      <a:lumOff val="95000"/>
                    </a:schemeClr>
                  </a:gs>
                  <a:gs pos="74000">
                    <a:schemeClr val="bg1">
                      <a:lumMod val="95000"/>
                    </a:schemeClr>
                  </a:gs>
                  <a:gs pos="100000">
                    <a:schemeClr val="bg1">
                      <a:lumMod val="85000"/>
                    </a:schemeClr>
                  </a:gs>
                </a:gsLst>
                <a:lin ang="5400000" scaled="1"/>
              </a:gradFill>
              <a:prstDash val="solid"/>
            </a:ln>
            <a:effectLst/>
          </p:spPr>
          <p:txBody>
            <a:bodyPr rtlCol="0" anchor="ctr"/>
            <a:lstStyle/>
            <a:p>
              <a:pPr defTabSz="1218565" fontAlgn="auto">
                <a:spcBef>
                  <a:spcPts val="0"/>
                </a:spcBef>
                <a:spcAft>
                  <a:spcPts val="0"/>
                </a:spcAft>
              </a:pPr>
              <a:endParaRPr lang="zh-CN" altLang="en-US" sz="3200" kern="0">
                <a:solidFill>
                  <a:srgbClr val="C00000"/>
                </a:solidFill>
                <a:latin typeface="Calibri" panose="020F0502020204030204"/>
                <a:ea typeface="黑体" panose="02010609060101010101" pitchFamily="49"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eaLnBrk="1" latinLnBrk="0" hangingPunct="1"/>
            <a:fld id="{544213AF-26F6-41FA-8D85-E2C5388D6E58}" type="datetimeFigureOut">
              <a:rPr lang="en-US" smtClean="0"/>
              <a:t>7/24/2018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eaLnBrk="1" latinLnBrk="0" hangingPunct="1"/>
            <a:fld id="{D5BBC35B-A44B-4119-B8DA-DE9E3DFADA20}" type="slidenum">
              <a:rPr kumimoji="0" lang="en-US" smtClean="0"/>
              <a:t>‹#›</a:t>
            </a:fld>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pPr eaLnBrk="1" latinLnBrk="0" hangingPunct="1"/>
            <a:fld id="{544213AF-26F6-41FA-8D85-E2C5388D6E58}" type="datetimeFigureOut">
              <a:rPr lang="en-US" smtClean="0"/>
              <a:t>7/24/2018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eaLnBrk="1" latinLnBrk="0" hangingPunct="1"/>
            <a:fld id="{D5BBC35B-A44B-4119-B8DA-DE9E3DFADA20}" type="slidenum">
              <a:rPr kumimoji="0" lang="en-US" smtClean="0"/>
              <a:t>‹#›</a:t>
            </a:fld>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eaLnBrk="1" latinLnBrk="0" hangingPunct="1"/>
            <a:fld id="{544213AF-26F6-41FA-8D85-E2C5388D6E58}" type="datetimeFigureOut">
              <a:rPr lang="en-US" smtClean="0"/>
              <a:t>7/24/2018</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eaLnBrk="1" latinLnBrk="0" hangingPunct="1"/>
            <a:fld id="{D5BBC35B-A44B-4119-B8DA-DE9E3DFADA20}" type="slidenum">
              <a:rPr kumimoji="0" lang="en-US" smtClean="0"/>
              <a:t>‹#›</a:t>
            </a:fld>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eaLnBrk="1" latinLnBrk="0" hangingPunct="1"/>
            <a:fld id="{544213AF-26F6-41FA-8D85-E2C5388D6E58}" type="datetimeFigureOut">
              <a:rPr lang="en-US" smtClean="0"/>
              <a:t>7/24/2018</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eaLnBrk="1" latinLnBrk="0" hangingPunct="1"/>
            <a:fld id="{D5BBC35B-A44B-4119-B8DA-DE9E3DFADA20}" type="slidenum">
              <a:rPr kumimoji="0" lang="en-US" smtClean="0"/>
              <a:t>‹#›</a:t>
            </a:fld>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eaLnBrk="1" latinLnBrk="0" hangingPunct="1"/>
            <a:fld id="{544213AF-26F6-41FA-8D85-E2C5388D6E58}" type="datetimeFigureOut">
              <a:rPr lang="en-US" smtClean="0"/>
              <a:t>7/24/2018</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pPr eaLnBrk="1" latinLnBrk="0" hangingPunct="1"/>
            <a:fld id="{D5BBC35B-A44B-4119-B8DA-DE9E3DFADA20}" type="slidenum">
              <a:rPr kumimoji="0" lang="en-US" smtClean="0"/>
              <a:t>‹#›</a:t>
            </a:fld>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7/24/2018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pPr eaLnBrk="1" latinLnBrk="0" hangingPunct="1"/>
            <a:fld id="{544213AF-26F6-41FA-8D85-E2C5388D6E58}" type="datetimeFigureOut">
              <a:rPr lang="en-US" smtClean="0"/>
              <a:t>7/24/2018</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eaLnBrk="1" latinLnBrk="0" hangingPunct="1"/>
            <a:fld id="{D5BBC35B-A44B-4119-B8DA-DE9E3DFADA20}" type="slidenum">
              <a:rPr kumimoji="0" lang="en-US" smtClean="0"/>
              <a:t>‹#›</a:t>
            </a:fld>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pPr eaLnBrk="1" latinLnBrk="0" hangingPunct="1"/>
            <a:fld id="{544213AF-26F6-41FA-8D85-E2C5388D6E58}" type="datetimeFigureOut">
              <a:rPr lang="en-US" smtClean="0"/>
              <a:t>7/24/2018</a:t>
            </a:fld>
            <a:endParaRPr lang="en-US">
              <a:solidFill>
                <a:schemeClr val="tx1"/>
              </a:solidFill>
            </a:endParaRPr>
          </a:p>
        </p:txBody>
      </p:sp>
      <p:sp>
        <p:nvSpPr>
          <p:cNvPr id="6" name="Footer Placeholder 5"/>
          <p:cNvSpPr>
            <a:spLocks noGrp="1"/>
          </p:cNvSpPr>
          <p:nvPr>
            <p:ph type="ftr" sz="quarter" idx="11"/>
          </p:nvPr>
        </p:nvSpPr>
        <p:spPr/>
        <p:txBody>
          <a:bodyPr/>
          <a:lstStyle/>
          <a:p>
            <a:endParaRPr kumimoji="0" lang="en-US">
              <a:solidFill>
                <a:schemeClr val="tx1"/>
              </a:solidFill>
            </a:endParaRPr>
          </a:p>
        </p:txBody>
      </p:sp>
      <p:sp>
        <p:nvSpPr>
          <p:cNvPr id="7" name="Slide Number Placeholder 6"/>
          <p:cNvSpPr>
            <a:spLocks noGrp="1"/>
          </p:cNvSpPr>
          <p:nvPr>
            <p:ph type="sldNum" sz="quarter" idx="12"/>
          </p:nvPr>
        </p:nvSpPr>
        <p:spPr/>
        <p:txBody>
          <a:bodyPr/>
          <a:lstStyle/>
          <a:p>
            <a:pPr eaLnBrk="1" latinLnBrk="0" hangingPunct="1"/>
            <a:fld id="{D5BBC35B-A44B-4119-B8DA-DE9E3DFADA20}" type="slidenum">
              <a:rPr kumimoji="0" lang="en-US" smtClean="0"/>
              <a:t>‹#›</a:t>
            </a:fld>
            <a:endParaRPr kumimoji="0" 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7/24/2018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3"/><Relationship Id="rId2" Type="http://schemas.openxmlformats.org/officeDocument/2006/relationships/audio" Target="NULL" TargetMode="Externa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eg"/><Relationship Id="rId1" Type="http://schemas.openxmlformats.org/officeDocument/2006/relationships/slideLayout" Target="../slideLayouts/slideLayout6.xml"/><Relationship Id="rId5" Type="http://schemas.microsoft.com/office/2007/relationships/hdphoto" Target="../media/hdphoto3.wdp"/><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GIF"/><Relationship Id="rId12"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6.xml"/><Relationship Id="rId6" Type="http://schemas.microsoft.com/office/2007/relationships/hdphoto" Target="../media/hdphoto2.wdp"/><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5.png"/><Relationship Id="rId7" Type="http://schemas.openxmlformats.org/officeDocument/2006/relationships/image" Target="../media/image13.GIF"/><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6.xml"/><Relationship Id="rId6" Type="http://schemas.microsoft.com/office/2007/relationships/hdphoto" Target="../media/hdphoto2.wdp"/><Relationship Id="rId11" Type="http://schemas.openxmlformats.org/officeDocument/2006/relationships/image" Target="../media/image20.png"/><Relationship Id="rId5" Type="http://schemas.openxmlformats.org/officeDocument/2006/relationships/image" Target="../media/image12.png"/><Relationship Id="rId10" Type="http://schemas.openxmlformats.org/officeDocument/2006/relationships/image" Target="../media/image10.png"/><Relationship Id="rId4" Type="http://schemas.openxmlformats.org/officeDocument/2006/relationships/image" Target="../media/image16.png"/><Relationship Id="rId9"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657729" y="950173"/>
            <a:ext cx="3002319" cy="2660894"/>
            <a:chOff x="5105400" y="1523098"/>
            <a:chExt cx="2526670" cy="2239337"/>
          </a:xfrm>
        </p:grpSpPr>
        <p:sp>
          <p:nvSpPr>
            <p:cNvPr id="4" name="Freeform 5"/>
            <p:cNvSpPr/>
            <p:nvPr/>
          </p:nvSpPr>
          <p:spPr bwMode="auto">
            <a:xfrm rot="10800000">
              <a:off x="5105400" y="1523098"/>
              <a:ext cx="2526670" cy="223933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121920" tIns="60960" rIns="121920" bIns="60960" numCol="1" anchor="t" anchorCtr="0" compatLnSpc="1"/>
            <a:lstStyle>
              <a:defPPr>
                <a:defRPr lang="en-US"/>
              </a:defPPr>
              <a:lvl1pPr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1pPr>
              <a:lvl2pPr marL="609600"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2pPr>
              <a:lvl3pPr marL="12185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3pPr>
              <a:lvl4pPr marL="18281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4pPr>
              <a:lvl5pPr marL="24377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5pPr>
              <a:lvl6pPr marL="30467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6pPr>
              <a:lvl7pPr marL="36563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7pPr>
              <a:lvl8pPr marL="42659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8pPr>
              <a:lvl9pPr marL="4874895"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9pPr>
            </a:lstStyle>
            <a:p>
              <a:pPr defTabSz="913130"/>
              <a:endParaRPr lang="zh-CN" altLang="en-US" sz="2000">
                <a:solidFill>
                  <a:srgbClr val="0070C0"/>
                </a:solidFill>
              </a:endParaRPr>
            </a:p>
          </p:txBody>
        </p:sp>
        <p:sp>
          <p:nvSpPr>
            <p:cNvPr id="6" name="Freeform 5"/>
            <p:cNvSpPr/>
            <p:nvPr/>
          </p:nvSpPr>
          <p:spPr bwMode="auto">
            <a:xfrm>
              <a:off x="5421221" y="1815110"/>
              <a:ext cx="1798899" cy="159432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40000"/>
                <a:lumOff val="60000"/>
              </a:schemeClr>
            </a:solidFill>
            <a:ln w="19050">
              <a:noFill/>
            </a:ln>
            <a:effectLst>
              <a:innerShdw blurRad="190500" dist="50800" dir="13500000">
                <a:prstClr val="black">
                  <a:alpha val="50000"/>
                </a:prstClr>
              </a:innerShdw>
            </a:effectLst>
          </p:spPr>
          <p:txBody>
            <a:bodyPr vert="horz" wrap="square" lIns="121920" tIns="60960" rIns="121920" bIns="60960" numCol="1" anchor="t" anchorCtr="0" compatLnSpc="1"/>
            <a:lstStyle>
              <a:defPPr>
                <a:defRPr lang="en-US"/>
              </a:defPPr>
              <a:lvl1pPr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1pPr>
              <a:lvl2pPr marL="609600"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2pPr>
              <a:lvl3pPr marL="12185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3pPr>
              <a:lvl4pPr marL="18281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4pPr>
              <a:lvl5pPr marL="24377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5pPr>
              <a:lvl6pPr marL="30467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6pPr>
              <a:lvl7pPr marL="36563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7pPr>
              <a:lvl8pPr marL="42659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8pPr>
              <a:lvl9pPr marL="4874895"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9pPr>
            </a:lstStyle>
            <a:p>
              <a:pPr defTabSz="913130"/>
              <a:endParaRPr lang="zh-CN" altLang="en-US" sz="2000">
                <a:solidFill>
                  <a:srgbClr val="0070C0"/>
                </a:solidFill>
              </a:endParaRPr>
            </a:p>
          </p:txBody>
        </p:sp>
      </p:grpSp>
      <p:grpSp>
        <p:nvGrpSpPr>
          <p:cNvPr id="14" name="组合 13"/>
          <p:cNvGrpSpPr/>
          <p:nvPr/>
        </p:nvGrpSpPr>
        <p:grpSpPr>
          <a:xfrm>
            <a:off x="3428151" y="1626851"/>
            <a:ext cx="1663710" cy="1690381"/>
            <a:chOff x="914400" y="1523098"/>
            <a:chExt cx="2910636" cy="2957299"/>
          </a:xfrm>
        </p:grpSpPr>
        <p:sp>
          <p:nvSpPr>
            <p:cNvPr id="12" name="圆角矩形 11"/>
            <p:cNvSpPr/>
            <p:nvPr/>
          </p:nvSpPr>
          <p:spPr>
            <a:xfrm rot="2760000">
              <a:off x="1115843" y="1771204"/>
              <a:ext cx="2867923" cy="2550463"/>
            </a:xfrm>
            <a:prstGeom prst="roundRect">
              <a:avLst>
                <a:gd name="adj" fmla="val 47577"/>
              </a:avLst>
            </a:prstGeom>
            <a:gradFill>
              <a:gsLst>
                <a:gs pos="0">
                  <a:schemeClr val="tx1">
                    <a:alpha val="29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b="1" kern="1200">
                  <a:solidFill>
                    <a:schemeClr val="lt1"/>
                  </a:solidFill>
                  <a:latin typeface="+mn-lt"/>
                  <a:ea typeface="+mn-ea"/>
                  <a:cs typeface="+mn-cs"/>
                </a:defRPr>
              </a:lvl1pPr>
              <a:lvl2pPr marL="609600" algn="ctr" rtl="0" fontAlgn="base">
                <a:spcBef>
                  <a:spcPct val="0"/>
                </a:spcBef>
                <a:spcAft>
                  <a:spcPct val="0"/>
                </a:spcAft>
                <a:defRPr b="1" kern="1200">
                  <a:solidFill>
                    <a:schemeClr val="lt1"/>
                  </a:solidFill>
                  <a:latin typeface="+mn-lt"/>
                  <a:ea typeface="+mn-ea"/>
                  <a:cs typeface="+mn-cs"/>
                </a:defRPr>
              </a:lvl2pPr>
              <a:lvl3pPr marL="1218565" algn="ctr" rtl="0" fontAlgn="base">
                <a:spcBef>
                  <a:spcPct val="0"/>
                </a:spcBef>
                <a:spcAft>
                  <a:spcPct val="0"/>
                </a:spcAft>
                <a:defRPr b="1" kern="1200">
                  <a:solidFill>
                    <a:schemeClr val="lt1"/>
                  </a:solidFill>
                  <a:latin typeface="+mn-lt"/>
                  <a:ea typeface="+mn-ea"/>
                  <a:cs typeface="+mn-cs"/>
                </a:defRPr>
              </a:lvl3pPr>
              <a:lvl4pPr marL="1828165" algn="ctr" rtl="0" fontAlgn="base">
                <a:spcBef>
                  <a:spcPct val="0"/>
                </a:spcBef>
                <a:spcAft>
                  <a:spcPct val="0"/>
                </a:spcAft>
                <a:defRPr b="1" kern="1200">
                  <a:solidFill>
                    <a:schemeClr val="lt1"/>
                  </a:solidFill>
                  <a:latin typeface="+mn-lt"/>
                  <a:ea typeface="+mn-ea"/>
                  <a:cs typeface="+mn-cs"/>
                </a:defRPr>
              </a:lvl4pPr>
              <a:lvl5pPr marL="2437765" algn="ctr" rtl="0" fontAlgn="base">
                <a:spcBef>
                  <a:spcPct val="0"/>
                </a:spcBef>
                <a:spcAft>
                  <a:spcPct val="0"/>
                </a:spcAft>
                <a:defRPr b="1" kern="1200">
                  <a:solidFill>
                    <a:schemeClr val="lt1"/>
                  </a:solidFill>
                  <a:latin typeface="+mn-lt"/>
                  <a:ea typeface="+mn-ea"/>
                  <a:cs typeface="+mn-cs"/>
                </a:defRPr>
              </a:lvl5pPr>
              <a:lvl6pPr marL="3046730" algn="l" defTabSz="1218565" rtl="0" eaLnBrk="1" latinLnBrk="0" hangingPunct="1">
                <a:defRPr b="1" kern="1200">
                  <a:solidFill>
                    <a:schemeClr val="lt1"/>
                  </a:solidFill>
                  <a:latin typeface="+mn-lt"/>
                  <a:ea typeface="+mn-ea"/>
                  <a:cs typeface="+mn-cs"/>
                </a:defRPr>
              </a:lvl6pPr>
              <a:lvl7pPr marL="3656330" algn="l" defTabSz="1218565" rtl="0" eaLnBrk="1" latinLnBrk="0" hangingPunct="1">
                <a:defRPr b="1" kern="1200">
                  <a:solidFill>
                    <a:schemeClr val="lt1"/>
                  </a:solidFill>
                  <a:latin typeface="+mn-lt"/>
                  <a:ea typeface="+mn-ea"/>
                  <a:cs typeface="+mn-cs"/>
                </a:defRPr>
              </a:lvl7pPr>
              <a:lvl8pPr marL="4265930" algn="l" defTabSz="1218565" rtl="0" eaLnBrk="1" latinLnBrk="0" hangingPunct="1">
                <a:defRPr b="1" kern="1200">
                  <a:solidFill>
                    <a:schemeClr val="lt1"/>
                  </a:solidFill>
                  <a:latin typeface="+mn-lt"/>
                  <a:ea typeface="+mn-ea"/>
                  <a:cs typeface="+mn-cs"/>
                </a:defRPr>
              </a:lvl8pPr>
              <a:lvl9pPr marL="4874895" algn="l" defTabSz="1218565" rtl="0" eaLnBrk="1" latinLnBrk="0" hangingPunct="1">
                <a:defRPr b="1" kern="1200">
                  <a:solidFill>
                    <a:schemeClr val="lt1"/>
                  </a:solidFill>
                  <a:latin typeface="+mn-lt"/>
                  <a:ea typeface="+mn-ea"/>
                  <a:cs typeface="+mn-cs"/>
                </a:defRPr>
              </a:lvl9pPr>
            </a:lstStyle>
            <a:p>
              <a:pPr algn="ctr" defTabSz="913130"/>
              <a:endParaRPr lang="zh-CN" altLang="en-US" sz="2000">
                <a:solidFill>
                  <a:srgbClr val="0070C0"/>
                </a:solidFill>
              </a:endParaRPr>
            </a:p>
          </p:txBody>
        </p:sp>
        <p:sp>
          <p:nvSpPr>
            <p:cNvPr id="13" name="Freeform 5"/>
            <p:cNvSpPr/>
            <p:nvPr/>
          </p:nvSpPr>
          <p:spPr bwMode="auto">
            <a:xfrm rot="10800000">
              <a:off x="914400" y="1523098"/>
              <a:ext cx="2526670" cy="223933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121920" tIns="60960" rIns="121920" bIns="60960" numCol="1" anchor="t" anchorCtr="0" compatLnSpc="1"/>
            <a:lstStyle>
              <a:defPPr>
                <a:defRPr lang="en-US"/>
              </a:defPPr>
              <a:lvl1pPr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1pPr>
              <a:lvl2pPr marL="609600"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2pPr>
              <a:lvl3pPr marL="12185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3pPr>
              <a:lvl4pPr marL="18281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4pPr>
              <a:lvl5pPr marL="24377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5pPr>
              <a:lvl6pPr marL="30467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6pPr>
              <a:lvl7pPr marL="36563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7pPr>
              <a:lvl8pPr marL="42659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8pPr>
              <a:lvl9pPr marL="4874895"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9pPr>
            </a:lstStyle>
            <a:p>
              <a:pPr defTabSz="913130"/>
              <a:endParaRPr lang="zh-CN" altLang="en-US" sz="2000">
                <a:solidFill>
                  <a:srgbClr val="0070C0"/>
                </a:solidFill>
              </a:endParaRPr>
            </a:p>
          </p:txBody>
        </p:sp>
      </p:grpSp>
      <p:grpSp>
        <p:nvGrpSpPr>
          <p:cNvPr id="15" name="组合 14"/>
          <p:cNvGrpSpPr/>
          <p:nvPr/>
        </p:nvGrpSpPr>
        <p:grpSpPr>
          <a:xfrm>
            <a:off x="7445388" y="1652395"/>
            <a:ext cx="1663710" cy="1690381"/>
            <a:chOff x="914400" y="1523098"/>
            <a:chExt cx="2910636" cy="2957299"/>
          </a:xfrm>
        </p:grpSpPr>
        <p:sp>
          <p:nvSpPr>
            <p:cNvPr id="16" name="圆角矩形 15"/>
            <p:cNvSpPr/>
            <p:nvPr/>
          </p:nvSpPr>
          <p:spPr>
            <a:xfrm rot="2760000">
              <a:off x="1115843" y="1771204"/>
              <a:ext cx="2867923" cy="2550463"/>
            </a:xfrm>
            <a:prstGeom prst="roundRect">
              <a:avLst>
                <a:gd name="adj" fmla="val 47577"/>
              </a:avLst>
            </a:prstGeom>
            <a:gradFill>
              <a:gsLst>
                <a:gs pos="0">
                  <a:schemeClr val="tx1">
                    <a:alpha val="29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b="1" kern="1200">
                  <a:solidFill>
                    <a:schemeClr val="lt1"/>
                  </a:solidFill>
                  <a:latin typeface="+mn-lt"/>
                  <a:ea typeface="+mn-ea"/>
                  <a:cs typeface="+mn-cs"/>
                </a:defRPr>
              </a:lvl1pPr>
              <a:lvl2pPr marL="609600" algn="ctr" rtl="0" fontAlgn="base">
                <a:spcBef>
                  <a:spcPct val="0"/>
                </a:spcBef>
                <a:spcAft>
                  <a:spcPct val="0"/>
                </a:spcAft>
                <a:defRPr b="1" kern="1200">
                  <a:solidFill>
                    <a:schemeClr val="lt1"/>
                  </a:solidFill>
                  <a:latin typeface="+mn-lt"/>
                  <a:ea typeface="+mn-ea"/>
                  <a:cs typeface="+mn-cs"/>
                </a:defRPr>
              </a:lvl2pPr>
              <a:lvl3pPr marL="1218565" algn="ctr" rtl="0" fontAlgn="base">
                <a:spcBef>
                  <a:spcPct val="0"/>
                </a:spcBef>
                <a:spcAft>
                  <a:spcPct val="0"/>
                </a:spcAft>
                <a:defRPr b="1" kern="1200">
                  <a:solidFill>
                    <a:schemeClr val="lt1"/>
                  </a:solidFill>
                  <a:latin typeface="+mn-lt"/>
                  <a:ea typeface="+mn-ea"/>
                  <a:cs typeface="+mn-cs"/>
                </a:defRPr>
              </a:lvl3pPr>
              <a:lvl4pPr marL="1828165" algn="ctr" rtl="0" fontAlgn="base">
                <a:spcBef>
                  <a:spcPct val="0"/>
                </a:spcBef>
                <a:spcAft>
                  <a:spcPct val="0"/>
                </a:spcAft>
                <a:defRPr b="1" kern="1200">
                  <a:solidFill>
                    <a:schemeClr val="lt1"/>
                  </a:solidFill>
                  <a:latin typeface="+mn-lt"/>
                  <a:ea typeface="+mn-ea"/>
                  <a:cs typeface="+mn-cs"/>
                </a:defRPr>
              </a:lvl4pPr>
              <a:lvl5pPr marL="2437765" algn="ctr" rtl="0" fontAlgn="base">
                <a:spcBef>
                  <a:spcPct val="0"/>
                </a:spcBef>
                <a:spcAft>
                  <a:spcPct val="0"/>
                </a:spcAft>
                <a:defRPr b="1" kern="1200">
                  <a:solidFill>
                    <a:schemeClr val="lt1"/>
                  </a:solidFill>
                  <a:latin typeface="+mn-lt"/>
                  <a:ea typeface="+mn-ea"/>
                  <a:cs typeface="+mn-cs"/>
                </a:defRPr>
              </a:lvl5pPr>
              <a:lvl6pPr marL="3046730" algn="l" defTabSz="1218565" rtl="0" eaLnBrk="1" latinLnBrk="0" hangingPunct="1">
                <a:defRPr b="1" kern="1200">
                  <a:solidFill>
                    <a:schemeClr val="lt1"/>
                  </a:solidFill>
                  <a:latin typeface="+mn-lt"/>
                  <a:ea typeface="+mn-ea"/>
                  <a:cs typeface="+mn-cs"/>
                </a:defRPr>
              </a:lvl6pPr>
              <a:lvl7pPr marL="3656330" algn="l" defTabSz="1218565" rtl="0" eaLnBrk="1" latinLnBrk="0" hangingPunct="1">
                <a:defRPr b="1" kern="1200">
                  <a:solidFill>
                    <a:schemeClr val="lt1"/>
                  </a:solidFill>
                  <a:latin typeface="+mn-lt"/>
                  <a:ea typeface="+mn-ea"/>
                  <a:cs typeface="+mn-cs"/>
                </a:defRPr>
              </a:lvl7pPr>
              <a:lvl8pPr marL="4265930" algn="l" defTabSz="1218565" rtl="0" eaLnBrk="1" latinLnBrk="0" hangingPunct="1">
                <a:defRPr b="1" kern="1200">
                  <a:solidFill>
                    <a:schemeClr val="lt1"/>
                  </a:solidFill>
                  <a:latin typeface="+mn-lt"/>
                  <a:ea typeface="+mn-ea"/>
                  <a:cs typeface="+mn-cs"/>
                </a:defRPr>
              </a:lvl8pPr>
              <a:lvl9pPr marL="4874895" algn="l" defTabSz="1218565" rtl="0" eaLnBrk="1" latinLnBrk="0" hangingPunct="1">
                <a:defRPr b="1" kern="1200">
                  <a:solidFill>
                    <a:schemeClr val="lt1"/>
                  </a:solidFill>
                  <a:latin typeface="+mn-lt"/>
                  <a:ea typeface="+mn-ea"/>
                  <a:cs typeface="+mn-cs"/>
                </a:defRPr>
              </a:lvl9pPr>
            </a:lstStyle>
            <a:p>
              <a:pPr algn="ctr" defTabSz="913130"/>
              <a:endParaRPr lang="zh-CN" altLang="en-US" sz="2000">
                <a:solidFill>
                  <a:srgbClr val="0070C0"/>
                </a:solidFill>
              </a:endParaRPr>
            </a:p>
          </p:txBody>
        </p:sp>
        <p:sp>
          <p:nvSpPr>
            <p:cNvPr id="17" name="Freeform 5"/>
            <p:cNvSpPr/>
            <p:nvPr/>
          </p:nvSpPr>
          <p:spPr bwMode="auto">
            <a:xfrm rot="10800000">
              <a:off x="914400" y="1523098"/>
              <a:ext cx="2526670" cy="223933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121920" tIns="60960" rIns="121920" bIns="60960" numCol="1" anchor="t" anchorCtr="0" compatLnSpc="1"/>
            <a:lstStyle>
              <a:defPPr>
                <a:defRPr lang="en-US"/>
              </a:defPPr>
              <a:lvl1pPr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1pPr>
              <a:lvl2pPr marL="609600"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2pPr>
              <a:lvl3pPr marL="12185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3pPr>
              <a:lvl4pPr marL="18281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4pPr>
              <a:lvl5pPr marL="24377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5pPr>
              <a:lvl6pPr marL="30467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6pPr>
              <a:lvl7pPr marL="36563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7pPr>
              <a:lvl8pPr marL="42659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8pPr>
              <a:lvl9pPr marL="4874895"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9pPr>
            </a:lstStyle>
            <a:p>
              <a:pPr defTabSz="913130"/>
              <a:endParaRPr lang="zh-CN" altLang="en-US" sz="2000">
                <a:solidFill>
                  <a:srgbClr val="0070C0"/>
                </a:solidFill>
              </a:endParaRPr>
            </a:p>
          </p:txBody>
        </p:sp>
      </p:grpSp>
      <p:grpSp>
        <p:nvGrpSpPr>
          <p:cNvPr id="19" name="组合 18"/>
          <p:cNvGrpSpPr/>
          <p:nvPr/>
        </p:nvGrpSpPr>
        <p:grpSpPr>
          <a:xfrm>
            <a:off x="8898005" y="1652395"/>
            <a:ext cx="1663710" cy="1690381"/>
            <a:chOff x="914400" y="1523098"/>
            <a:chExt cx="2910636" cy="2957299"/>
          </a:xfrm>
        </p:grpSpPr>
        <p:sp>
          <p:nvSpPr>
            <p:cNvPr id="20" name="圆角矩形 19"/>
            <p:cNvSpPr/>
            <p:nvPr/>
          </p:nvSpPr>
          <p:spPr>
            <a:xfrm rot="2760000">
              <a:off x="1115843" y="1771204"/>
              <a:ext cx="2867923" cy="2550463"/>
            </a:xfrm>
            <a:prstGeom prst="roundRect">
              <a:avLst>
                <a:gd name="adj" fmla="val 47577"/>
              </a:avLst>
            </a:prstGeom>
            <a:gradFill>
              <a:gsLst>
                <a:gs pos="0">
                  <a:schemeClr val="tx1">
                    <a:alpha val="29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b="1" kern="1200">
                  <a:solidFill>
                    <a:schemeClr val="lt1"/>
                  </a:solidFill>
                  <a:latin typeface="+mn-lt"/>
                  <a:ea typeface="+mn-ea"/>
                  <a:cs typeface="+mn-cs"/>
                </a:defRPr>
              </a:lvl1pPr>
              <a:lvl2pPr marL="609600" algn="ctr" rtl="0" fontAlgn="base">
                <a:spcBef>
                  <a:spcPct val="0"/>
                </a:spcBef>
                <a:spcAft>
                  <a:spcPct val="0"/>
                </a:spcAft>
                <a:defRPr b="1" kern="1200">
                  <a:solidFill>
                    <a:schemeClr val="lt1"/>
                  </a:solidFill>
                  <a:latin typeface="+mn-lt"/>
                  <a:ea typeface="+mn-ea"/>
                  <a:cs typeface="+mn-cs"/>
                </a:defRPr>
              </a:lvl2pPr>
              <a:lvl3pPr marL="1218565" algn="ctr" rtl="0" fontAlgn="base">
                <a:spcBef>
                  <a:spcPct val="0"/>
                </a:spcBef>
                <a:spcAft>
                  <a:spcPct val="0"/>
                </a:spcAft>
                <a:defRPr b="1" kern="1200">
                  <a:solidFill>
                    <a:schemeClr val="lt1"/>
                  </a:solidFill>
                  <a:latin typeface="+mn-lt"/>
                  <a:ea typeface="+mn-ea"/>
                  <a:cs typeface="+mn-cs"/>
                </a:defRPr>
              </a:lvl3pPr>
              <a:lvl4pPr marL="1828165" algn="ctr" rtl="0" fontAlgn="base">
                <a:spcBef>
                  <a:spcPct val="0"/>
                </a:spcBef>
                <a:spcAft>
                  <a:spcPct val="0"/>
                </a:spcAft>
                <a:defRPr b="1" kern="1200">
                  <a:solidFill>
                    <a:schemeClr val="lt1"/>
                  </a:solidFill>
                  <a:latin typeface="+mn-lt"/>
                  <a:ea typeface="+mn-ea"/>
                  <a:cs typeface="+mn-cs"/>
                </a:defRPr>
              </a:lvl4pPr>
              <a:lvl5pPr marL="2437765" algn="ctr" rtl="0" fontAlgn="base">
                <a:spcBef>
                  <a:spcPct val="0"/>
                </a:spcBef>
                <a:spcAft>
                  <a:spcPct val="0"/>
                </a:spcAft>
                <a:defRPr b="1" kern="1200">
                  <a:solidFill>
                    <a:schemeClr val="lt1"/>
                  </a:solidFill>
                  <a:latin typeface="+mn-lt"/>
                  <a:ea typeface="+mn-ea"/>
                  <a:cs typeface="+mn-cs"/>
                </a:defRPr>
              </a:lvl5pPr>
              <a:lvl6pPr marL="3046730" algn="l" defTabSz="1218565" rtl="0" eaLnBrk="1" latinLnBrk="0" hangingPunct="1">
                <a:defRPr b="1" kern="1200">
                  <a:solidFill>
                    <a:schemeClr val="lt1"/>
                  </a:solidFill>
                  <a:latin typeface="+mn-lt"/>
                  <a:ea typeface="+mn-ea"/>
                  <a:cs typeface="+mn-cs"/>
                </a:defRPr>
              </a:lvl6pPr>
              <a:lvl7pPr marL="3656330" algn="l" defTabSz="1218565" rtl="0" eaLnBrk="1" latinLnBrk="0" hangingPunct="1">
                <a:defRPr b="1" kern="1200">
                  <a:solidFill>
                    <a:schemeClr val="lt1"/>
                  </a:solidFill>
                  <a:latin typeface="+mn-lt"/>
                  <a:ea typeface="+mn-ea"/>
                  <a:cs typeface="+mn-cs"/>
                </a:defRPr>
              </a:lvl7pPr>
              <a:lvl8pPr marL="4265930" algn="l" defTabSz="1218565" rtl="0" eaLnBrk="1" latinLnBrk="0" hangingPunct="1">
                <a:defRPr b="1" kern="1200">
                  <a:solidFill>
                    <a:schemeClr val="lt1"/>
                  </a:solidFill>
                  <a:latin typeface="+mn-lt"/>
                  <a:ea typeface="+mn-ea"/>
                  <a:cs typeface="+mn-cs"/>
                </a:defRPr>
              </a:lvl8pPr>
              <a:lvl9pPr marL="4874895" algn="l" defTabSz="1218565" rtl="0" eaLnBrk="1" latinLnBrk="0" hangingPunct="1">
                <a:defRPr b="1" kern="1200">
                  <a:solidFill>
                    <a:schemeClr val="lt1"/>
                  </a:solidFill>
                  <a:latin typeface="+mn-lt"/>
                  <a:ea typeface="+mn-ea"/>
                  <a:cs typeface="+mn-cs"/>
                </a:defRPr>
              </a:lvl9pPr>
            </a:lstStyle>
            <a:p>
              <a:pPr algn="ctr" defTabSz="913130"/>
              <a:endParaRPr lang="zh-CN" altLang="en-US" sz="2000">
                <a:solidFill>
                  <a:srgbClr val="0070C0"/>
                </a:solidFill>
              </a:endParaRPr>
            </a:p>
          </p:txBody>
        </p:sp>
        <p:sp>
          <p:nvSpPr>
            <p:cNvPr id="21" name="Freeform 5"/>
            <p:cNvSpPr/>
            <p:nvPr/>
          </p:nvSpPr>
          <p:spPr bwMode="auto">
            <a:xfrm rot="10800000">
              <a:off x="914400" y="1523098"/>
              <a:ext cx="2526670" cy="223933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121920" tIns="60960" rIns="121920" bIns="60960" numCol="1" anchor="t" anchorCtr="0" compatLnSpc="1"/>
            <a:lstStyle>
              <a:defPPr>
                <a:defRPr lang="en-US"/>
              </a:defPPr>
              <a:lvl1pPr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1pPr>
              <a:lvl2pPr marL="609600"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2pPr>
              <a:lvl3pPr marL="12185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3pPr>
              <a:lvl4pPr marL="18281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4pPr>
              <a:lvl5pPr marL="24377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5pPr>
              <a:lvl6pPr marL="30467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6pPr>
              <a:lvl7pPr marL="36563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7pPr>
              <a:lvl8pPr marL="42659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8pPr>
              <a:lvl9pPr marL="4874895"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9pPr>
            </a:lstStyle>
            <a:p>
              <a:pPr defTabSz="913130"/>
              <a:endParaRPr lang="zh-CN" altLang="en-US" sz="2000">
                <a:solidFill>
                  <a:srgbClr val="0070C0"/>
                </a:solidFill>
              </a:endParaRPr>
            </a:p>
          </p:txBody>
        </p:sp>
      </p:grpSp>
      <p:grpSp>
        <p:nvGrpSpPr>
          <p:cNvPr id="22" name="组合 21"/>
          <p:cNvGrpSpPr/>
          <p:nvPr/>
        </p:nvGrpSpPr>
        <p:grpSpPr>
          <a:xfrm>
            <a:off x="1953548" y="1652395"/>
            <a:ext cx="1663710" cy="1690381"/>
            <a:chOff x="914400" y="1523098"/>
            <a:chExt cx="2910636" cy="2957299"/>
          </a:xfrm>
        </p:grpSpPr>
        <p:sp>
          <p:nvSpPr>
            <p:cNvPr id="23" name="圆角矩形 22"/>
            <p:cNvSpPr/>
            <p:nvPr/>
          </p:nvSpPr>
          <p:spPr>
            <a:xfrm rot="2760000">
              <a:off x="1115843" y="1771204"/>
              <a:ext cx="2867923" cy="2550463"/>
            </a:xfrm>
            <a:prstGeom prst="roundRect">
              <a:avLst>
                <a:gd name="adj" fmla="val 47577"/>
              </a:avLst>
            </a:prstGeom>
            <a:gradFill>
              <a:gsLst>
                <a:gs pos="0">
                  <a:schemeClr val="tx1">
                    <a:alpha val="29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b="1" kern="1200">
                  <a:solidFill>
                    <a:schemeClr val="lt1"/>
                  </a:solidFill>
                  <a:latin typeface="+mn-lt"/>
                  <a:ea typeface="+mn-ea"/>
                  <a:cs typeface="+mn-cs"/>
                </a:defRPr>
              </a:lvl1pPr>
              <a:lvl2pPr marL="609600" algn="ctr" rtl="0" fontAlgn="base">
                <a:spcBef>
                  <a:spcPct val="0"/>
                </a:spcBef>
                <a:spcAft>
                  <a:spcPct val="0"/>
                </a:spcAft>
                <a:defRPr b="1" kern="1200">
                  <a:solidFill>
                    <a:schemeClr val="lt1"/>
                  </a:solidFill>
                  <a:latin typeface="+mn-lt"/>
                  <a:ea typeface="+mn-ea"/>
                  <a:cs typeface="+mn-cs"/>
                </a:defRPr>
              </a:lvl2pPr>
              <a:lvl3pPr marL="1218565" algn="ctr" rtl="0" fontAlgn="base">
                <a:spcBef>
                  <a:spcPct val="0"/>
                </a:spcBef>
                <a:spcAft>
                  <a:spcPct val="0"/>
                </a:spcAft>
                <a:defRPr b="1" kern="1200">
                  <a:solidFill>
                    <a:schemeClr val="lt1"/>
                  </a:solidFill>
                  <a:latin typeface="+mn-lt"/>
                  <a:ea typeface="+mn-ea"/>
                  <a:cs typeface="+mn-cs"/>
                </a:defRPr>
              </a:lvl3pPr>
              <a:lvl4pPr marL="1828165" algn="ctr" rtl="0" fontAlgn="base">
                <a:spcBef>
                  <a:spcPct val="0"/>
                </a:spcBef>
                <a:spcAft>
                  <a:spcPct val="0"/>
                </a:spcAft>
                <a:defRPr b="1" kern="1200">
                  <a:solidFill>
                    <a:schemeClr val="lt1"/>
                  </a:solidFill>
                  <a:latin typeface="+mn-lt"/>
                  <a:ea typeface="+mn-ea"/>
                  <a:cs typeface="+mn-cs"/>
                </a:defRPr>
              </a:lvl4pPr>
              <a:lvl5pPr marL="2437765" algn="ctr" rtl="0" fontAlgn="base">
                <a:spcBef>
                  <a:spcPct val="0"/>
                </a:spcBef>
                <a:spcAft>
                  <a:spcPct val="0"/>
                </a:spcAft>
                <a:defRPr b="1" kern="1200">
                  <a:solidFill>
                    <a:schemeClr val="lt1"/>
                  </a:solidFill>
                  <a:latin typeface="+mn-lt"/>
                  <a:ea typeface="+mn-ea"/>
                  <a:cs typeface="+mn-cs"/>
                </a:defRPr>
              </a:lvl5pPr>
              <a:lvl6pPr marL="3046730" algn="l" defTabSz="1218565" rtl="0" eaLnBrk="1" latinLnBrk="0" hangingPunct="1">
                <a:defRPr b="1" kern="1200">
                  <a:solidFill>
                    <a:schemeClr val="lt1"/>
                  </a:solidFill>
                  <a:latin typeface="+mn-lt"/>
                  <a:ea typeface="+mn-ea"/>
                  <a:cs typeface="+mn-cs"/>
                </a:defRPr>
              </a:lvl6pPr>
              <a:lvl7pPr marL="3656330" algn="l" defTabSz="1218565" rtl="0" eaLnBrk="1" latinLnBrk="0" hangingPunct="1">
                <a:defRPr b="1" kern="1200">
                  <a:solidFill>
                    <a:schemeClr val="lt1"/>
                  </a:solidFill>
                  <a:latin typeface="+mn-lt"/>
                  <a:ea typeface="+mn-ea"/>
                  <a:cs typeface="+mn-cs"/>
                </a:defRPr>
              </a:lvl7pPr>
              <a:lvl8pPr marL="4265930" algn="l" defTabSz="1218565" rtl="0" eaLnBrk="1" latinLnBrk="0" hangingPunct="1">
                <a:defRPr b="1" kern="1200">
                  <a:solidFill>
                    <a:schemeClr val="lt1"/>
                  </a:solidFill>
                  <a:latin typeface="+mn-lt"/>
                  <a:ea typeface="+mn-ea"/>
                  <a:cs typeface="+mn-cs"/>
                </a:defRPr>
              </a:lvl8pPr>
              <a:lvl9pPr marL="4874895" algn="l" defTabSz="1218565" rtl="0" eaLnBrk="1" latinLnBrk="0" hangingPunct="1">
                <a:defRPr b="1" kern="1200">
                  <a:solidFill>
                    <a:schemeClr val="lt1"/>
                  </a:solidFill>
                  <a:latin typeface="+mn-lt"/>
                  <a:ea typeface="+mn-ea"/>
                  <a:cs typeface="+mn-cs"/>
                </a:defRPr>
              </a:lvl9pPr>
            </a:lstStyle>
            <a:p>
              <a:pPr algn="ctr" defTabSz="913130"/>
              <a:endParaRPr lang="zh-CN" altLang="en-US" sz="2000">
                <a:solidFill>
                  <a:srgbClr val="0070C0"/>
                </a:solidFill>
              </a:endParaRPr>
            </a:p>
          </p:txBody>
        </p:sp>
        <p:sp>
          <p:nvSpPr>
            <p:cNvPr id="24" name="Freeform 5"/>
            <p:cNvSpPr/>
            <p:nvPr/>
          </p:nvSpPr>
          <p:spPr bwMode="auto">
            <a:xfrm rot="10800000">
              <a:off x="914400" y="1523098"/>
              <a:ext cx="2526670" cy="223933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121920" tIns="60960" rIns="121920" bIns="60960" numCol="1" anchor="t" anchorCtr="0" compatLnSpc="1"/>
            <a:lstStyle>
              <a:defPPr>
                <a:defRPr lang="en-US"/>
              </a:defPPr>
              <a:lvl1pPr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1pPr>
              <a:lvl2pPr marL="609600"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2pPr>
              <a:lvl3pPr marL="12185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3pPr>
              <a:lvl4pPr marL="18281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4pPr>
              <a:lvl5pPr marL="24377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5pPr>
              <a:lvl6pPr marL="30467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6pPr>
              <a:lvl7pPr marL="36563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7pPr>
              <a:lvl8pPr marL="42659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8pPr>
              <a:lvl9pPr marL="4874895"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9pPr>
            </a:lstStyle>
            <a:p>
              <a:pPr defTabSz="913130"/>
              <a:endParaRPr lang="zh-CN" altLang="en-US" sz="2000">
                <a:solidFill>
                  <a:srgbClr val="0070C0"/>
                </a:solidFill>
              </a:endParaRPr>
            </a:p>
          </p:txBody>
        </p:sp>
      </p:grpSp>
      <p:sp>
        <p:nvSpPr>
          <p:cNvPr id="28" name="Rectangle 4"/>
          <p:cNvSpPr txBox="1">
            <a:spLocks noChangeArrowheads="1"/>
          </p:cNvSpPr>
          <p:nvPr/>
        </p:nvSpPr>
        <p:spPr bwMode="auto">
          <a:xfrm>
            <a:off x="1900148" y="2028366"/>
            <a:ext cx="1545039" cy="476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699" rIns="91400" bIns="45699"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fontAlgn="auto">
              <a:spcBef>
                <a:spcPts val="0"/>
              </a:spcBef>
              <a:spcAft>
                <a:spcPts val="0"/>
              </a:spcAft>
              <a:defRPr/>
            </a:pPr>
            <a:r>
              <a:rPr lang="zh-CN" altLang="en-US" sz="3600" kern="0" dirty="0" smtClean="0">
                <a:gradFill>
                  <a:gsLst>
                    <a:gs pos="0">
                      <a:srgbClr val="00B0F0"/>
                    </a:gs>
                    <a:gs pos="100000">
                      <a:srgbClr val="00B0F0"/>
                    </a:gs>
                  </a:gsLst>
                  <a:lin ang="8400000" scaled="0"/>
                </a:gradFill>
                <a:effectLst>
                  <a:innerShdw blurRad="63500" dist="50800" dir="13500000">
                    <a:prstClr val="black">
                      <a:alpha val="50000"/>
                    </a:prstClr>
                  </a:innerShdw>
                </a:effectLst>
                <a:latin typeface="Impact" panose="020B0806030902050204" pitchFamily="34" charset="0"/>
                <a:ea typeface="微软雅黑" panose="020B0503020204020204" pitchFamily="34" charset="-122"/>
              </a:rPr>
              <a:t>砥砺</a:t>
            </a:r>
            <a:endParaRPr lang="zh-CN" altLang="en-US" sz="3600" kern="0" dirty="0">
              <a:gradFill>
                <a:gsLst>
                  <a:gs pos="0">
                    <a:srgbClr val="00B0F0"/>
                  </a:gs>
                  <a:gs pos="100000">
                    <a:srgbClr val="00B0F0"/>
                  </a:gs>
                </a:gsLst>
                <a:lin ang="8400000" scaled="0"/>
              </a:gradFill>
              <a:effectLst>
                <a:innerShdw blurRad="63500" dist="50800" dir="13500000">
                  <a:prstClr val="black">
                    <a:alpha val="50000"/>
                  </a:prstClr>
                </a:innerShdw>
              </a:effectLst>
              <a:latin typeface="Impact" panose="020B0806030902050204" pitchFamily="34" charset="0"/>
              <a:ea typeface="微软雅黑" panose="020B0503020204020204" pitchFamily="34" charset="-122"/>
            </a:endParaRPr>
          </a:p>
        </p:txBody>
      </p:sp>
      <p:sp>
        <p:nvSpPr>
          <p:cNvPr id="29" name="Rectangle 4"/>
          <p:cNvSpPr txBox="1">
            <a:spLocks noChangeArrowheads="1"/>
          </p:cNvSpPr>
          <p:nvPr/>
        </p:nvSpPr>
        <p:spPr bwMode="auto">
          <a:xfrm>
            <a:off x="8831085" y="2028366"/>
            <a:ext cx="1545039" cy="476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699" rIns="91400" bIns="45699"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fontAlgn="auto">
              <a:spcBef>
                <a:spcPts val="0"/>
              </a:spcBef>
              <a:spcAft>
                <a:spcPts val="0"/>
              </a:spcAft>
              <a:defRPr/>
            </a:pPr>
            <a:r>
              <a:rPr lang="zh-CN" altLang="en-US" sz="3600" kern="0" dirty="0" smtClean="0">
                <a:gradFill>
                  <a:gsLst>
                    <a:gs pos="0">
                      <a:srgbClr val="0070C0"/>
                    </a:gs>
                    <a:gs pos="100000">
                      <a:srgbClr val="00B0F0"/>
                    </a:gs>
                  </a:gsLst>
                  <a:lin ang="8400000" scaled="0"/>
                </a:gradFill>
                <a:effectLst>
                  <a:innerShdw blurRad="63500" dist="50800" dir="13500000">
                    <a:prstClr val="black">
                      <a:alpha val="50000"/>
                    </a:prstClr>
                  </a:innerShdw>
                </a:effectLst>
                <a:latin typeface="Impact" panose="020B0806030902050204" pitchFamily="34" charset="0"/>
                <a:ea typeface="微软雅黑" panose="020B0503020204020204" pitchFamily="34" charset="-122"/>
              </a:rPr>
              <a:t>智能</a:t>
            </a:r>
            <a:endParaRPr lang="zh-CN" altLang="en-US" sz="3600" kern="0" dirty="0">
              <a:gradFill>
                <a:gsLst>
                  <a:gs pos="0">
                    <a:srgbClr val="0070C0"/>
                  </a:gs>
                  <a:gs pos="100000">
                    <a:srgbClr val="00B0F0"/>
                  </a:gs>
                </a:gsLst>
                <a:lin ang="8400000" scaled="0"/>
              </a:gradFill>
              <a:effectLst>
                <a:innerShdw blurRad="63500" dist="50800" dir="13500000">
                  <a:prstClr val="black">
                    <a:alpha val="50000"/>
                  </a:prstClr>
                </a:innerShdw>
              </a:effectLst>
              <a:latin typeface="Impact" panose="020B0806030902050204" pitchFamily="34" charset="0"/>
              <a:ea typeface="微软雅黑" panose="020B0503020204020204" pitchFamily="34" charset="-122"/>
            </a:endParaRPr>
          </a:p>
        </p:txBody>
      </p:sp>
      <p:sp>
        <p:nvSpPr>
          <p:cNvPr id="30" name="TextBox 25"/>
          <p:cNvSpPr txBox="1"/>
          <p:nvPr/>
        </p:nvSpPr>
        <p:spPr>
          <a:xfrm>
            <a:off x="949960" y="4070985"/>
            <a:ext cx="10270490" cy="922020"/>
          </a:xfrm>
          <a:prstGeom prst="rect">
            <a:avLst/>
          </a:prstGeom>
          <a:noFill/>
        </p:spPr>
        <p:txBody>
          <a:bodyPr wrap="square" rtlCol="0">
            <a:spAutoFit/>
            <a:scene3d>
              <a:camera prst="isometricOffAxis1Top">
                <a:rot lat="0" lon="0" rev="0"/>
              </a:camera>
              <a:lightRig rig="threePt" dir="t"/>
            </a:scene3d>
            <a:sp3d z="127000"/>
          </a:bodyPr>
          <a:lstStyle/>
          <a:p>
            <a:pPr algn="ctr" defTabSz="1218565" fontAlgn="auto">
              <a:spcBef>
                <a:spcPts val="0"/>
              </a:spcBef>
              <a:spcAft>
                <a:spcPts val="0"/>
              </a:spcAft>
              <a:buFontTx/>
              <a:buNone/>
            </a:pPr>
            <a:r>
              <a:rPr lang="zh-CN" altLang="en-US" sz="5400" dirty="0" smtClean="0">
                <a:gradFill>
                  <a:gsLst>
                    <a:gs pos="0">
                      <a:srgbClr val="0070C0"/>
                    </a:gs>
                    <a:gs pos="100000">
                      <a:srgbClr val="00B0F0"/>
                    </a:gs>
                  </a:gsLst>
                  <a:lin ang="8400000" scaled="0"/>
                </a:gradFill>
                <a:latin typeface="方正准圆_GBK" panose="03000509000000000000" pitchFamily="65" charset="-122"/>
                <a:ea typeface="方正准圆_GBK" panose="03000509000000000000" pitchFamily="65" charset="-122"/>
              </a:rPr>
              <a:t>容器及微服务</a:t>
            </a:r>
            <a:r>
              <a:rPr lang="zh-CN" altLang="en-US" sz="5400" dirty="0" smtClean="0">
                <a:gradFill>
                  <a:gsLst>
                    <a:gs pos="0">
                      <a:srgbClr val="0070C0"/>
                    </a:gs>
                    <a:gs pos="100000">
                      <a:srgbClr val="00B0F0"/>
                    </a:gs>
                  </a:gsLst>
                  <a:lin ang="8400000" scaled="0"/>
                </a:gradFill>
                <a:latin typeface="方正准圆_GBK" panose="03000509000000000000" pitchFamily="65" charset="-122"/>
                <a:ea typeface="方正准圆_GBK" panose="03000509000000000000" pitchFamily="65" charset="-122"/>
              </a:rPr>
              <a:t>讨论</a:t>
            </a:r>
            <a:endParaRPr lang="zh-CN" altLang="en-US" sz="5400" dirty="0" smtClean="0">
              <a:gradFill>
                <a:gsLst>
                  <a:gs pos="0">
                    <a:srgbClr val="0070C0"/>
                  </a:gs>
                  <a:gs pos="100000">
                    <a:srgbClr val="00B0F0"/>
                  </a:gs>
                </a:gsLst>
                <a:lin ang="8400000" scaled="0"/>
              </a:gradFill>
              <a:latin typeface="方正准圆_GBK" panose="03000509000000000000" pitchFamily="65" charset="-122"/>
              <a:ea typeface="方正准圆_GBK" panose="03000509000000000000" pitchFamily="65" charset="-122"/>
            </a:endParaRPr>
          </a:p>
        </p:txBody>
      </p:sp>
      <p:pic>
        <p:nvPicPr>
          <p:cNvPr id="35" name="Katy Perry - Roar(1)">
            <a:hlinkClick r:id="" action="ppaction://media"/>
          </p:cNvPr>
          <p:cNvPicPr>
            <a:picLocks noChangeAspect="1"/>
          </p:cNvPicPr>
          <p:nvPr>
            <a:audioFile r:link="rId2"/>
            <p:extLst>
              <p:ext uri="{DAA4B4D4-6D71-4841-9C94-3DE7FCFB9230}">
                <p14:media xmlns:p14="http://schemas.microsoft.com/office/powerpoint/2010/main" r:embed="rId3">
                  <p14:trim st="5000"/>
                </p14:media>
              </p:ext>
            </p:extLst>
          </p:nvPr>
        </p:nvPicPr>
        <p:blipFill>
          <a:blip r:embed="rId6"/>
          <a:stretch>
            <a:fillRect/>
          </a:stretch>
        </p:blipFill>
        <p:spPr>
          <a:xfrm>
            <a:off x="-838200" y="6553200"/>
            <a:ext cx="609600" cy="609600"/>
          </a:xfrm>
          <a:prstGeom prst="rect">
            <a:avLst/>
          </a:prstGeom>
        </p:spPr>
      </p:pic>
      <p:sp>
        <p:nvSpPr>
          <p:cNvPr id="33" name="Rectangle 4"/>
          <p:cNvSpPr txBox="1">
            <a:spLocks noChangeArrowheads="1"/>
          </p:cNvSpPr>
          <p:nvPr/>
        </p:nvSpPr>
        <p:spPr bwMode="auto">
          <a:xfrm>
            <a:off x="3406830" y="2028366"/>
            <a:ext cx="1545039" cy="476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699" rIns="91400" bIns="45699"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fontAlgn="auto">
              <a:spcBef>
                <a:spcPts val="0"/>
              </a:spcBef>
              <a:spcAft>
                <a:spcPts val="0"/>
              </a:spcAft>
              <a:defRPr/>
            </a:pPr>
            <a:r>
              <a:rPr lang="zh-CN" altLang="en-US" sz="3600" kern="0" dirty="0" smtClean="0">
                <a:gradFill>
                  <a:gsLst>
                    <a:gs pos="0">
                      <a:srgbClr val="00B0F0"/>
                    </a:gs>
                    <a:gs pos="100000">
                      <a:srgbClr val="00B0F0"/>
                    </a:gs>
                  </a:gsLst>
                  <a:lin ang="8400000" scaled="0"/>
                </a:gradFill>
                <a:effectLst>
                  <a:innerShdw blurRad="63500" dist="50800" dir="13500000">
                    <a:prstClr val="black">
                      <a:alpha val="50000"/>
                    </a:prstClr>
                  </a:innerShdw>
                </a:effectLst>
                <a:latin typeface="Impact" panose="020B0806030902050204" pitchFamily="34" charset="0"/>
                <a:ea typeface="微软雅黑" panose="020B0503020204020204" pitchFamily="34" charset="-122"/>
              </a:rPr>
              <a:t>奋进</a:t>
            </a:r>
            <a:endParaRPr lang="zh-CN" altLang="en-US" sz="3600" kern="0" dirty="0">
              <a:gradFill>
                <a:gsLst>
                  <a:gs pos="0">
                    <a:srgbClr val="00B0F0"/>
                  </a:gs>
                  <a:gs pos="100000">
                    <a:srgbClr val="00B0F0"/>
                  </a:gs>
                </a:gsLst>
                <a:lin ang="8400000" scaled="0"/>
              </a:gradFill>
              <a:effectLst>
                <a:innerShdw blurRad="63500" dist="50800" dir="13500000">
                  <a:prstClr val="black">
                    <a:alpha val="50000"/>
                  </a:prstClr>
                </a:innerShdw>
              </a:effectLst>
              <a:latin typeface="Impact" panose="020B0806030902050204" pitchFamily="34" charset="0"/>
              <a:ea typeface="微软雅黑" panose="020B0503020204020204" pitchFamily="34" charset="-122"/>
            </a:endParaRPr>
          </a:p>
        </p:txBody>
      </p:sp>
      <p:sp>
        <p:nvSpPr>
          <p:cNvPr id="34" name="Rectangle 4"/>
          <p:cNvSpPr txBox="1">
            <a:spLocks noChangeArrowheads="1"/>
          </p:cNvSpPr>
          <p:nvPr/>
        </p:nvSpPr>
        <p:spPr bwMode="auto">
          <a:xfrm>
            <a:off x="7459485" y="2028366"/>
            <a:ext cx="1545039" cy="476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699" rIns="91400" bIns="45699"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fontAlgn="auto">
              <a:spcBef>
                <a:spcPts val="0"/>
              </a:spcBef>
              <a:spcAft>
                <a:spcPts val="0"/>
              </a:spcAft>
              <a:defRPr/>
            </a:pPr>
            <a:r>
              <a:rPr lang="zh-CN" altLang="en-US" sz="3600" kern="0" dirty="0" smtClean="0">
                <a:gradFill>
                  <a:gsLst>
                    <a:gs pos="0">
                      <a:srgbClr val="0070C0"/>
                    </a:gs>
                    <a:gs pos="100000">
                      <a:srgbClr val="00B0F0"/>
                    </a:gs>
                  </a:gsLst>
                  <a:lin ang="8400000" scaled="0"/>
                </a:gradFill>
                <a:effectLst>
                  <a:innerShdw blurRad="63500" dist="50800" dir="13500000">
                    <a:prstClr val="black">
                      <a:alpha val="50000"/>
                    </a:prstClr>
                  </a:innerShdw>
                </a:effectLst>
                <a:latin typeface="Impact" panose="020B0806030902050204" pitchFamily="34" charset="0"/>
                <a:ea typeface="微软雅黑" panose="020B0503020204020204" pitchFamily="34" charset="-122"/>
              </a:rPr>
              <a:t>精细</a:t>
            </a:r>
            <a:endParaRPr lang="zh-CN" altLang="en-US" sz="3600" kern="0" dirty="0">
              <a:gradFill>
                <a:gsLst>
                  <a:gs pos="0">
                    <a:srgbClr val="0070C0"/>
                  </a:gs>
                  <a:gs pos="100000">
                    <a:srgbClr val="00B0F0"/>
                  </a:gs>
                </a:gsLst>
                <a:lin ang="8400000" scaled="0"/>
              </a:gradFill>
              <a:effectLst>
                <a:innerShdw blurRad="63500" dist="50800" dir="13500000">
                  <a:prstClr val="black">
                    <a:alpha val="50000"/>
                  </a:prstClr>
                </a:innerShdw>
              </a:effectLst>
              <a:latin typeface="Impact" panose="020B0806030902050204" pitchFamily="34" charset="0"/>
              <a:ea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par>
                                    <p:cTn id="7" presetID="52"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Scale>
                                          <p:cBhvr>
                                            <p:cTn id="9"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 dur="1000" decel="50000" fill="hold">
                                              <p:stCondLst>
                                                <p:cond delay="0"/>
                                              </p:stCondLst>
                                            </p:cTn>
                                            <p:tgtEl>
                                              <p:spTgt spid="18"/>
                                            </p:tgtEl>
                                            <p:attrNameLst>
                                              <p:attrName>ppt_x</p:attrName>
                                              <p:attrName>ppt_y</p:attrName>
                                            </p:attrNameLst>
                                          </p:cBhvr>
                                        </p:animMotion>
                                        <p:animEffect transition="in" filter="fade">
                                          <p:cBhvr>
                                            <p:cTn id="11" dur="1000"/>
                                            <p:tgtEl>
                                              <p:spTgt spid="18"/>
                                            </p:tgtEl>
                                          </p:cBhvr>
                                        </p:animEffect>
                                      </p:childTnLst>
                                    </p:cTn>
                                  </p:par>
                                  <p:par>
                                    <p:cTn id="12" presetID="53" presetClass="entr" presetSubtype="16"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par>
                                    <p:cTn id="17" presetID="53" presetClass="entr" presetSubtype="16"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par>
                                    <p:cTn id="22" presetID="2" presetClass="entr" presetSubtype="2" accel="40000" fill="hold" nodeType="withEffect" p14:presetBounceEnd="40000">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14:bounceEnd="40000">
                                          <p:cBhvr additive="base">
                                            <p:cTn id="24" dur="500" fill="hold"/>
                                            <p:tgtEl>
                                              <p:spTgt spid="19"/>
                                            </p:tgtEl>
                                            <p:attrNameLst>
                                              <p:attrName>ppt_x</p:attrName>
                                            </p:attrNameLst>
                                          </p:cBhvr>
                                          <p:tavLst>
                                            <p:tav tm="0">
                                              <p:val>
                                                <p:strVal val="1+#ppt_w/2"/>
                                              </p:val>
                                            </p:tav>
                                            <p:tav tm="100000">
                                              <p:val>
                                                <p:strVal val="#ppt_x"/>
                                              </p:val>
                                            </p:tav>
                                          </p:tavLst>
                                        </p:anim>
                                        <p:anim calcmode="lin" valueType="num" p14:bounceEnd="40000">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accel="40000" fill="hold" nodeType="withEffect" p14:presetBounceEnd="40000">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14:bounceEnd="40000">
                                          <p:cBhvr additive="base">
                                            <p:cTn id="28" dur="500" fill="hold"/>
                                            <p:tgtEl>
                                              <p:spTgt spid="22"/>
                                            </p:tgtEl>
                                            <p:attrNameLst>
                                              <p:attrName>ppt_x</p:attrName>
                                            </p:attrNameLst>
                                          </p:cBhvr>
                                          <p:tavLst>
                                            <p:tav tm="0">
                                              <p:val>
                                                <p:strVal val="0-#ppt_w/2"/>
                                              </p:val>
                                            </p:tav>
                                            <p:tav tm="100000">
                                              <p:val>
                                                <p:strVal val="#ppt_x"/>
                                              </p:val>
                                            </p:tav>
                                          </p:tavLst>
                                        </p:anim>
                                        <p:anim calcmode="lin" valueType="num" p14:bounceEnd="40000">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par>
                              <p:cTn id="30" fill="hold">
                                <p:stCondLst>
                                  <p:cond delay="0"/>
                                </p:stCondLst>
                                <p:childTnLst>
                                  <p:par>
                                    <p:cTn id="31" presetID="56" presetClass="entr" presetSubtype="0" fill="hold" grpId="0" nodeType="afterEffect">
                                      <p:stCondLst>
                                        <p:cond delay="0"/>
                                      </p:stCondLst>
                                      <p:iterate type="lt">
                                        <p:tmPct val="10000"/>
                                      </p:iterate>
                                      <p:childTnLst>
                                        <p:set>
                                          <p:cBhvr>
                                            <p:cTn id="32" dur="1" fill="hold">
                                              <p:stCondLst>
                                                <p:cond delay="0"/>
                                              </p:stCondLst>
                                            </p:cTn>
                                            <p:tgtEl>
                                              <p:spTgt spid="28"/>
                                            </p:tgtEl>
                                            <p:attrNameLst>
                                              <p:attrName>style.visibility</p:attrName>
                                            </p:attrNameLst>
                                          </p:cBhvr>
                                          <p:to>
                                            <p:strVal val="visible"/>
                                          </p:to>
                                        </p:set>
                                        <p:anim by="(-#ppt_w*2)" calcmode="lin" valueType="num">
                                          <p:cBhvr rctx="PPT">
                                            <p:cTn id="33" dur="500" autoRev="1" fill="hold">
                                              <p:stCondLst>
                                                <p:cond delay="0"/>
                                              </p:stCondLst>
                                            </p:cTn>
                                            <p:tgtEl>
                                              <p:spTgt spid="28"/>
                                            </p:tgtEl>
                                            <p:attrNameLst>
                                              <p:attrName>ppt_w</p:attrName>
                                            </p:attrNameLst>
                                          </p:cBhvr>
                                        </p:anim>
                                        <p:anim by="(#ppt_w*0.50)" calcmode="lin" valueType="num">
                                          <p:cBhvr>
                                            <p:cTn id="34" dur="500" decel="50000" autoRev="1" fill="hold">
                                              <p:stCondLst>
                                                <p:cond delay="0"/>
                                              </p:stCondLst>
                                            </p:cTn>
                                            <p:tgtEl>
                                              <p:spTgt spid="28"/>
                                            </p:tgtEl>
                                            <p:attrNameLst>
                                              <p:attrName>ppt_x</p:attrName>
                                            </p:attrNameLst>
                                          </p:cBhvr>
                                        </p:anim>
                                        <p:anim from="(-#ppt_h/2)" to="(#ppt_y)" calcmode="lin" valueType="num">
                                          <p:cBhvr>
                                            <p:cTn id="35" dur="1000" fill="hold">
                                              <p:stCondLst>
                                                <p:cond delay="0"/>
                                              </p:stCondLst>
                                            </p:cTn>
                                            <p:tgtEl>
                                              <p:spTgt spid="28"/>
                                            </p:tgtEl>
                                            <p:attrNameLst>
                                              <p:attrName>ppt_y</p:attrName>
                                            </p:attrNameLst>
                                          </p:cBhvr>
                                        </p:anim>
                                        <p:animRot by="21600000">
                                          <p:cBhvr>
                                            <p:cTn id="36" dur="1000" fill="hold">
                                              <p:stCondLst>
                                                <p:cond delay="0"/>
                                              </p:stCondLst>
                                            </p:cTn>
                                            <p:tgtEl>
                                              <p:spTgt spid="28"/>
                                            </p:tgtEl>
                                            <p:attrNameLst>
                                              <p:attrName>r</p:attrName>
                                            </p:attrNameLst>
                                          </p:cBhvr>
                                        </p:animRot>
                                      </p:childTnLst>
                                    </p:cTn>
                                  </p:par>
                                  <p:par>
                                    <p:cTn id="37" presetID="56" presetClass="entr" presetSubtype="0" fill="hold" grpId="0" nodeType="withEffect">
                                      <p:stCondLst>
                                        <p:cond delay="0"/>
                                      </p:stCondLst>
                                      <p:iterate type="lt">
                                        <p:tmPct val="10000"/>
                                      </p:iterate>
                                      <p:childTnLst>
                                        <p:set>
                                          <p:cBhvr>
                                            <p:cTn id="38" dur="1" fill="hold">
                                              <p:stCondLst>
                                                <p:cond delay="0"/>
                                              </p:stCondLst>
                                            </p:cTn>
                                            <p:tgtEl>
                                              <p:spTgt spid="33"/>
                                            </p:tgtEl>
                                            <p:attrNameLst>
                                              <p:attrName>style.visibility</p:attrName>
                                            </p:attrNameLst>
                                          </p:cBhvr>
                                          <p:to>
                                            <p:strVal val="visible"/>
                                          </p:to>
                                        </p:set>
                                        <p:anim by="(-#ppt_w*2)" calcmode="lin" valueType="num">
                                          <p:cBhvr rctx="PPT">
                                            <p:cTn id="39" dur="500" autoRev="1" fill="hold">
                                              <p:stCondLst>
                                                <p:cond delay="0"/>
                                              </p:stCondLst>
                                            </p:cTn>
                                            <p:tgtEl>
                                              <p:spTgt spid="33"/>
                                            </p:tgtEl>
                                            <p:attrNameLst>
                                              <p:attrName>ppt_w</p:attrName>
                                            </p:attrNameLst>
                                          </p:cBhvr>
                                        </p:anim>
                                        <p:anim by="(#ppt_w*0.50)" calcmode="lin" valueType="num">
                                          <p:cBhvr>
                                            <p:cTn id="40" dur="500" decel="50000" autoRev="1" fill="hold">
                                              <p:stCondLst>
                                                <p:cond delay="0"/>
                                              </p:stCondLst>
                                            </p:cTn>
                                            <p:tgtEl>
                                              <p:spTgt spid="33"/>
                                            </p:tgtEl>
                                            <p:attrNameLst>
                                              <p:attrName>ppt_x</p:attrName>
                                            </p:attrNameLst>
                                          </p:cBhvr>
                                        </p:anim>
                                        <p:anim from="(-#ppt_h/2)" to="(#ppt_y)" calcmode="lin" valueType="num">
                                          <p:cBhvr>
                                            <p:cTn id="41" dur="1000" fill="hold">
                                              <p:stCondLst>
                                                <p:cond delay="0"/>
                                              </p:stCondLst>
                                            </p:cTn>
                                            <p:tgtEl>
                                              <p:spTgt spid="33"/>
                                            </p:tgtEl>
                                            <p:attrNameLst>
                                              <p:attrName>ppt_y</p:attrName>
                                            </p:attrNameLst>
                                          </p:cBhvr>
                                        </p:anim>
                                        <p:animRot by="21600000">
                                          <p:cBhvr>
                                            <p:cTn id="42" dur="1000" fill="hold">
                                              <p:stCondLst>
                                                <p:cond delay="0"/>
                                              </p:stCondLst>
                                            </p:cTn>
                                            <p:tgtEl>
                                              <p:spTgt spid="33"/>
                                            </p:tgtEl>
                                            <p:attrNameLst>
                                              <p:attrName>r</p:attrName>
                                            </p:attrNameLst>
                                          </p:cBhvr>
                                        </p:animRot>
                                      </p:childTnLst>
                                    </p:cTn>
                                  </p:par>
                                  <p:par>
                                    <p:cTn id="43" presetID="56" presetClass="entr" presetSubtype="0" fill="hold" grpId="0" nodeType="withEffect">
                                      <p:stCondLst>
                                        <p:cond delay="0"/>
                                      </p:stCondLst>
                                      <p:iterate type="lt">
                                        <p:tmPct val="10000"/>
                                      </p:iterate>
                                      <p:childTnLst>
                                        <p:set>
                                          <p:cBhvr>
                                            <p:cTn id="44" dur="1" fill="hold">
                                              <p:stCondLst>
                                                <p:cond delay="0"/>
                                              </p:stCondLst>
                                            </p:cTn>
                                            <p:tgtEl>
                                              <p:spTgt spid="34"/>
                                            </p:tgtEl>
                                            <p:attrNameLst>
                                              <p:attrName>style.visibility</p:attrName>
                                            </p:attrNameLst>
                                          </p:cBhvr>
                                          <p:to>
                                            <p:strVal val="visible"/>
                                          </p:to>
                                        </p:set>
                                        <p:anim by="(-#ppt_w*2)" calcmode="lin" valueType="num">
                                          <p:cBhvr rctx="PPT">
                                            <p:cTn id="45" dur="500" autoRev="1" fill="hold">
                                              <p:stCondLst>
                                                <p:cond delay="0"/>
                                              </p:stCondLst>
                                            </p:cTn>
                                            <p:tgtEl>
                                              <p:spTgt spid="34"/>
                                            </p:tgtEl>
                                            <p:attrNameLst>
                                              <p:attrName>ppt_w</p:attrName>
                                            </p:attrNameLst>
                                          </p:cBhvr>
                                        </p:anim>
                                        <p:anim by="(#ppt_w*0.50)" calcmode="lin" valueType="num">
                                          <p:cBhvr>
                                            <p:cTn id="46" dur="500" decel="50000" autoRev="1" fill="hold">
                                              <p:stCondLst>
                                                <p:cond delay="0"/>
                                              </p:stCondLst>
                                            </p:cTn>
                                            <p:tgtEl>
                                              <p:spTgt spid="34"/>
                                            </p:tgtEl>
                                            <p:attrNameLst>
                                              <p:attrName>ppt_x</p:attrName>
                                            </p:attrNameLst>
                                          </p:cBhvr>
                                        </p:anim>
                                        <p:anim from="(-#ppt_h/2)" to="(#ppt_y)" calcmode="lin" valueType="num">
                                          <p:cBhvr>
                                            <p:cTn id="47" dur="1000" fill="hold">
                                              <p:stCondLst>
                                                <p:cond delay="0"/>
                                              </p:stCondLst>
                                            </p:cTn>
                                            <p:tgtEl>
                                              <p:spTgt spid="34"/>
                                            </p:tgtEl>
                                            <p:attrNameLst>
                                              <p:attrName>ppt_y</p:attrName>
                                            </p:attrNameLst>
                                          </p:cBhvr>
                                        </p:anim>
                                        <p:animRot by="21600000">
                                          <p:cBhvr>
                                            <p:cTn id="48" dur="1000" fill="hold">
                                              <p:stCondLst>
                                                <p:cond delay="0"/>
                                              </p:stCondLst>
                                            </p:cTn>
                                            <p:tgtEl>
                                              <p:spTgt spid="34"/>
                                            </p:tgtEl>
                                            <p:attrNameLst>
                                              <p:attrName>r</p:attrName>
                                            </p:attrNameLst>
                                          </p:cBhvr>
                                        </p:animRot>
                                      </p:childTnLst>
                                    </p:cTn>
                                  </p:par>
                                  <p:par>
                                    <p:cTn id="49" presetID="56" presetClass="entr" presetSubtype="0" fill="hold" grpId="0" nodeType="withEffect">
                                      <p:stCondLst>
                                        <p:cond delay="0"/>
                                      </p:stCondLst>
                                      <p:iterate type="lt">
                                        <p:tmPct val="10000"/>
                                      </p:iterate>
                                      <p:childTnLst>
                                        <p:set>
                                          <p:cBhvr>
                                            <p:cTn id="50" dur="1" fill="hold">
                                              <p:stCondLst>
                                                <p:cond delay="0"/>
                                              </p:stCondLst>
                                            </p:cTn>
                                            <p:tgtEl>
                                              <p:spTgt spid="29"/>
                                            </p:tgtEl>
                                            <p:attrNameLst>
                                              <p:attrName>style.visibility</p:attrName>
                                            </p:attrNameLst>
                                          </p:cBhvr>
                                          <p:to>
                                            <p:strVal val="visible"/>
                                          </p:to>
                                        </p:set>
                                        <p:anim by="(-#ppt_w*2)" calcmode="lin" valueType="num">
                                          <p:cBhvr rctx="PPT">
                                            <p:cTn id="51" dur="500" autoRev="1" fill="hold">
                                              <p:stCondLst>
                                                <p:cond delay="0"/>
                                              </p:stCondLst>
                                            </p:cTn>
                                            <p:tgtEl>
                                              <p:spTgt spid="29"/>
                                            </p:tgtEl>
                                            <p:attrNameLst>
                                              <p:attrName>ppt_w</p:attrName>
                                            </p:attrNameLst>
                                          </p:cBhvr>
                                        </p:anim>
                                        <p:anim by="(#ppt_w*0.50)" calcmode="lin" valueType="num">
                                          <p:cBhvr>
                                            <p:cTn id="52" dur="500" decel="50000" autoRev="1" fill="hold">
                                              <p:stCondLst>
                                                <p:cond delay="0"/>
                                              </p:stCondLst>
                                            </p:cTn>
                                            <p:tgtEl>
                                              <p:spTgt spid="29"/>
                                            </p:tgtEl>
                                            <p:attrNameLst>
                                              <p:attrName>ppt_x</p:attrName>
                                            </p:attrNameLst>
                                          </p:cBhvr>
                                        </p:anim>
                                        <p:anim from="(-#ppt_h/2)" to="(#ppt_y)" calcmode="lin" valueType="num">
                                          <p:cBhvr>
                                            <p:cTn id="53" dur="1000" fill="hold">
                                              <p:stCondLst>
                                                <p:cond delay="0"/>
                                              </p:stCondLst>
                                            </p:cTn>
                                            <p:tgtEl>
                                              <p:spTgt spid="29"/>
                                            </p:tgtEl>
                                            <p:attrNameLst>
                                              <p:attrName>ppt_y</p:attrName>
                                            </p:attrNameLst>
                                          </p:cBhvr>
                                        </p:anim>
                                        <p:animRot by="21600000">
                                          <p:cBhvr>
                                            <p:cTn id="54" dur="1000" fill="hold">
                                              <p:stCondLst>
                                                <p:cond delay="0"/>
                                              </p:stCondLst>
                                            </p:cTn>
                                            <p:tgtEl>
                                              <p:spTgt spid="29"/>
                                            </p:tgtEl>
                                            <p:attrNameLst>
                                              <p:attrName>r</p:attrName>
                                            </p:attrNameLst>
                                          </p:cBhvr>
                                        </p:animRot>
                                      </p:childTnLst>
                                    </p:cTn>
                                  </p:par>
                                </p:childTnLst>
                              </p:cTn>
                            </p:par>
                            <p:par>
                              <p:cTn id="55" fill="hold">
                                <p:stCondLst>
                                  <p:cond delay="2099"/>
                                </p:stCondLst>
                                <p:childTnLst>
                                  <p:par>
                                    <p:cTn id="56" presetID="2" presetClass="entr" presetSubtype="2" accel="40000" fill="hold" grpId="0" nodeType="afterEffect" p14:presetBounceEnd="40000">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14:bounceEnd="40000">
                                          <p:cBhvr additive="base">
                                            <p:cTn id="58" dur="750" fill="hold"/>
                                            <p:tgtEl>
                                              <p:spTgt spid="30"/>
                                            </p:tgtEl>
                                            <p:attrNameLst>
                                              <p:attrName>ppt_x</p:attrName>
                                            </p:attrNameLst>
                                          </p:cBhvr>
                                          <p:tavLst>
                                            <p:tav tm="0">
                                              <p:val>
                                                <p:strVal val="1+#ppt_w/2"/>
                                              </p:val>
                                            </p:tav>
                                            <p:tav tm="100000">
                                              <p:val>
                                                <p:strVal val="#ppt_x"/>
                                              </p:val>
                                            </p:tav>
                                          </p:tavLst>
                                        </p:anim>
                                        <p:anim calcmode="lin" valueType="num" p14:bounceEnd="40000">
                                          <p:cBhvr additive="base">
                                            <p:cTn id="59"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60" repeatCount="indefinite" fill="hold" display="0">
                      <p:stCondLst>
                        <p:cond delay="indefinite"/>
                      </p:stCondLst>
                      <p:endCondLst>
                        <p:cond evt="onStopAudio" delay="0">
                          <p:tgtEl>
                            <p:sldTgt/>
                          </p:tgtEl>
                        </p:cond>
                      </p:endCondLst>
                    </p:cTn>
                    <p:tgtEl>
                      <p:spTgt spid="35"/>
                    </p:tgtEl>
                  </p:cMediaNode>
                </p:audio>
              </p:childTnLst>
            </p:cTn>
          </p:par>
        </p:tnLst>
        <p:bldLst>
          <p:bldP spid="28" grpId="0"/>
          <p:bldP spid="29" grpId="0"/>
          <p:bldP spid="30" grpId="0"/>
          <p:bldP spid="33" grpId="0"/>
          <p:bldP spid="3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par>
                                    <p:cTn id="7" presetID="52"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Scale>
                                          <p:cBhvr>
                                            <p:cTn id="9"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 dur="1000" decel="50000" fill="hold">
                                              <p:stCondLst>
                                                <p:cond delay="0"/>
                                              </p:stCondLst>
                                            </p:cTn>
                                            <p:tgtEl>
                                              <p:spTgt spid="18"/>
                                            </p:tgtEl>
                                            <p:attrNameLst>
                                              <p:attrName>ppt_x</p:attrName>
                                              <p:attrName>ppt_y</p:attrName>
                                            </p:attrNameLst>
                                          </p:cBhvr>
                                        </p:animMotion>
                                        <p:animEffect transition="in" filter="fade">
                                          <p:cBhvr>
                                            <p:cTn id="11" dur="1000"/>
                                            <p:tgtEl>
                                              <p:spTgt spid="18"/>
                                            </p:tgtEl>
                                          </p:cBhvr>
                                        </p:animEffect>
                                      </p:childTnLst>
                                    </p:cTn>
                                  </p:par>
                                  <p:par>
                                    <p:cTn id="12" presetID="53" presetClass="entr" presetSubtype="16"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par>
                                    <p:cTn id="17" presetID="53" presetClass="entr" presetSubtype="16"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par>
                                    <p:cTn id="22" presetID="2" presetClass="entr" presetSubtype="2" accel="4000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1+#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accel="4000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0-#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par>
                              <p:cTn id="30" fill="hold">
                                <p:stCondLst>
                                  <p:cond delay="0"/>
                                </p:stCondLst>
                                <p:childTnLst>
                                  <p:par>
                                    <p:cTn id="31" presetID="56" presetClass="entr" presetSubtype="0" fill="hold" grpId="0" nodeType="afterEffect">
                                      <p:stCondLst>
                                        <p:cond delay="0"/>
                                      </p:stCondLst>
                                      <p:iterate type="lt">
                                        <p:tmPct val="10000"/>
                                      </p:iterate>
                                      <p:childTnLst>
                                        <p:set>
                                          <p:cBhvr>
                                            <p:cTn id="32" dur="1" fill="hold">
                                              <p:stCondLst>
                                                <p:cond delay="0"/>
                                              </p:stCondLst>
                                            </p:cTn>
                                            <p:tgtEl>
                                              <p:spTgt spid="28"/>
                                            </p:tgtEl>
                                            <p:attrNameLst>
                                              <p:attrName>style.visibility</p:attrName>
                                            </p:attrNameLst>
                                          </p:cBhvr>
                                          <p:to>
                                            <p:strVal val="visible"/>
                                          </p:to>
                                        </p:set>
                                        <p:anim by="(-#ppt_w*2)" calcmode="lin" valueType="num">
                                          <p:cBhvr rctx="PPT">
                                            <p:cTn id="33" dur="500" autoRev="1" fill="hold">
                                              <p:stCondLst>
                                                <p:cond delay="0"/>
                                              </p:stCondLst>
                                            </p:cTn>
                                            <p:tgtEl>
                                              <p:spTgt spid="28"/>
                                            </p:tgtEl>
                                            <p:attrNameLst>
                                              <p:attrName>ppt_w</p:attrName>
                                            </p:attrNameLst>
                                          </p:cBhvr>
                                        </p:anim>
                                        <p:anim by="(#ppt_w*0.50)" calcmode="lin" valueType="num">
                                          <p:cBhvr>
                                            <p:cTn id="34" dur="500" decel="50000" autoRev="1" fill="hold">
                                              <p:stCondLst>
                                                <p:cond delay="0"/>
                                              </p:stCondLst>
                                            </p:cTn>
                                            <p:tgtEl>
                                              <p:spTgt spid="28"/>
                                            </p:tgtEl>
                                            <p:attrNameLst>
                                              <p:attrName>ppt_x</p:attrName>
                                            </p:attrNameLst>
                                          </p:cBhvr>
                                        </p:anim>
                                        <p:anim from="(-#ppt_h/2)" to="(#ppt_y)" calcmode="lin" valueType="num">
                                          <p:cBhvr>
                                            <p:cTn id="35" dur="1000" fill="hold">
                                              <p:stCondLst>
                                                <p:cond delay="0"/>
                                              </p:stCondLst>
                                            </p:cTn>
                                            <p:tgtEl>
                                              <p:spTgt spid="28"/>
                                            </p:tgtEl>
                                            <p:attrNameLst>
                                              <p:attrName>ppt_y</p:attrName>
                                            </p:attrNameLst>
                                          </p:cBhvr>
                                        </p:anim>
                                        <p:animRot by="21600000">
                                          <p:cBhvr>
                                            <p:cTn id="36" dur="1000" fill="hold">
                                              <p:stCondLst>
                                                <p:cond delay="0"/>
                                              </p:stCondLst>
                                            </p:cTn>
                                            <p:tgtEl>
                                              <p:spTgt spid="28"/>
                                            </p:tgtEl>
                                            <p:attrNameLst>
                                              <p:attrName>r</p:attrName>
                                            </p:attrNameLst>
                                          </p:cBhvr>
                                        </p:animRot>
                                      </p:childTnLst>
                                    </p:cTn>
                                  </p:par>
                                  <p:par>
                                    <p:cTn id="37" presetID="56" presetClass="entr" presetSubtype="0" fill="hold" grpId="0" nodeType="withEffect">
                                      <p:stCondLst>
                                        <p:cond delay="0"/>
                                      </p:stCondLst>
                                      <p:iterate type="lt">
                                        <p:tmPct val="10000"/>
                                      </p:iterate>
                                      <p:childTnLst>
                                        <p:set>
                                          <p:cBhvr>
                                            <p:cTn id="38" dur="1" fill="hold">
                                              <p:stCondLst>
                                                <p:cond delay="0"/>
                                              </p:stCondLst>
                                            </p:cTn>
                                            <p:tgtEl>
                                              <p:spTgt spid="33"/>
                                            </p:tgtEl>
                                            <p:attrNameLst>
                                              <p:attrName>style.visibility</p:attrName>
                                            </p:attrNameLst>
                                          </p:cBhvr>
                                          <p:to>
                                            <p:strVal val="visible"/>
                                          </p:to>
                                        </p:set>
                                        <p:anim by="(-#ppt_w*2)" calcmode="lin" valueType="num">
                                          <p:cBhvr rctx="PPT">
                                            <p:cTn id="39" dur="500" autoRev="1" fill="hold">
                                              <p:stCondLst>
                                                <p:cond delay="0"/>
                                              </p:stCondLst>
                                            </p:cTn>
                                            <p:tgtEl>
                                              <p:spTgt spid="33"/>
                                            </p:tgtEl>
                                            <p:attrNameLst>
                                              <p:attrName>ppt_w</p:attrName>
                                            </p:attrNameLst>
                                          </p:cBhvr>
                                        </p:anim>
                                        <p:anim by="(#ppt_w*0.50)" calcmode="lin" valueType="num">
                                          <p:cBhvr>
                                            <p:cTn id="40" dur="500" decel="50000" autoRev="1" fill="hold">
                                              <p:stCondLst>
                                                <p:cond delay="0"/>
                                              </p:stCondLst>
                                            </p:cTn>
                                            <p:tgtEl>
                                              <p:spTgt spid="33"/>
                                            </p:tgtEl>
                                            <p:attrNameLst>
                                              <p:attrName>ppt_x</p:attrName>
                                            </p:attrNameLst>
                                          </p:cBhvr>
                                        </p:anim>
                                        <p:anim from="(-#ppt_h/2)" to="(#ppt_y)" calcmode="lin" valueType="num">
                                          <p:cBhvr>
                                            <p:cTn id="41" dur="1000" fill="hold">
                                              <p:stCondLst>
                                                <p:cond delay="0"/>
                                              </p:stCondLst>
                                            </p:cTn>
                                            <p:tgtEl>
                                              <p:spTgt spid="33"/>
                                            </p:tgtEl>
                                            <p:attrNameLst>
                                              <p:attrName>ppt_y</p:attrName>
                                            </p:attrNameLst>
                                          </p:cBhvr>
                                        </p:anim>
                                        <p:animRot by="21600000">
                                          <p:cBhvr>
                                            <p:cTn id="42" dur="1000" fill="hold">
                                              <p:stCondLst>
                                                <p:cond delay="0"/>
                                              </p:stCondLst>
                                            </p:cTn>
                                            <p:tgtEl>
                                              <p:spTgt spid="33"/>
                                            </p:tgtEl>
                                            <p:attrNameLst>
                                              <p:attrName>r</p:attrName>
                                            </p:attrNameLst>
                                          </p:cBhvr>
                                        </p:animRot>
                                      </p:childTnLst>
                                    </p:cTn>
                                  </p:par>
                                  <p:par>
                                    <p:cTn id="43" presetID="56" presetClass="entr" presetSubtype="0" fill="hold" grpId="0" nodeType="withEffect">
                                      <p:stCondLst>
                                        <p:cond delay="0"/>
                                      </p:stCondLst>
                                      <p:iterate type="lt">
                                        <p:tmPct val="10000"/>
                                      </p:iterate>
                                      <p:childTnLst>
                                        <p:set>
                                          <p:cBhvr>
                                            <p:cTn id="44" dur="1" fill="hold">
                                              <p:stCondLst>
                                                <p:cond delay="0"/>
                                              </p:stCondLst>
                                            </p:cTn>
                                            <p:tgtEl>
                                              <p:spTgt spid="34"/>
                                            </p:tgtEl>
                                            <p:attrNameLst>
                                              <p:attrName>style.visibility</p:attrName>
                                            </p:attrNameLst>
                                          </p:cBhvr>
                                          <p:to>
                                            <p:strVal val="visible"/>
                                          </p:to>
                                        </p:set>
                                        <p:anim by="(-#ppt_w*2)" calcmode="lin" valueType="num">
                                          <p:cBhvr rctx="PPT">
                                            <p:cTn id="45" dur="500" autoRev="1" fill="hold">
                                              <p:stCondLst>
                                                <p:cond delay="0"/>
                                              </p:stCondLst>
                                            </p:cTn>
                                            <p:tgtEl>
                                              <p:spTgt spid="34"/>
                                            </p:tgtEl>
                                            <p:attrNameLst>
                                              <p:attrName>ppt_w</p:attrName>
                                            </p:attrNameLst>
                                          </p:cBhvr>
                                        </p:anim>
                                        <p:anim by="(#ppt_w*0.50)" calcmode="lin" valueType="num">
                                          <p:cBhvr>
                                            <p:cTn id="46" dur="500" decel="50000" autoRev="1" fill="hold">
                                              <p:stCondLst>
                                                <p:cond delay="0"/>
                                              </p:stCondLst>
                                            </p:cTn>
                                            <p:tgtEl>
                                              <p:spTgt spid="34"/>
                                            </p:tgtEl>
                                            <p:attrNameLst>
                                              <p:attrName>ppt_x</p:attrName>
                                            </p:attrNameLst>
                                          </p:cBhvr>
                                        </p:anim>
                                        <p:anim from="(-#ppt_h/2)" to="(#ppt_y)" calcmode="lin" valueType="num">
                                          <p:cBhvr>
                                            <p:cTn id="47" dur="1000" fill="hold">
                                              <p:stCondLst>
                                                <p:cond delay="0"/>
                                              </p:stCondLst>
                                            </p:cTn>
                                            <p:tgtEl>
                                              <p:spTgt spid="34"/>
                                            </p:tgtEl>
                                            <p:attrNameLst>
                                              <p:attrName>ppt_y</p:attrName>
                                            </p:attrNameLst>
                                          </p:cBhvr>
                                        </p:anim>
                                        <p:animRot by="21600000">
                                          <p:cBhvr>
                                            <p:cTn id="48" dur="1000" fill="hold">
                                              <p:stCondLst>
                                                <p:cond delay="0"/>
                                              </p:stCondLst>
                                            </p:cTn>
                                            <p:tgtEl>
                                              <p:spTgt spid="34"/>
                                            </p:tgtEl>
                                            <p:attrNameLst>
                                              <p:attrName>r</p:attrName>
                                            </p:attrNameLst>
                                          </p:cBhvr>
                                        </p:animRot>
                                      </p:childTnLst>
                                    </p:cTn>
                                  </p:par>
                                  <p:par>
                                    <p:cTn id="49" presetID="56" presetClass="entr" presetSubtype="0" fill="hold" grpId="0" nodeType="withEffect">
                                      <p:stCondLst>
                                        <p:cond delay="0"/>
                                      </p:stCondLst>
                                      <p:iterate type="lt">
                                        <p:tmPct val="10000"/>
                                      </p:iterate>
                                      <p:childTnLst>
                                        <p:set>
                                          <p:cBhvr>
                                            <p:cTn id="50" dur="1" fill="hold">
                                              <p:stCondLst>
                                                <p:cond delay="0"/>
                                              </p:stCondLst>
                                            </p:cTn>
                                            <p:tgtEl>
                                              <p:spTgt spid="29"/>
                                            </p:tgtEl>
                                            <p:attrNameLst>
                                              <p:attrName>style.visibility</p:attrName>
                                            </p:attrNameLst>
                                          </p:cBhvr>
                                          <p:to>
                                            <p:strVal val="visible"/>
                                          </p:to>
                                        </p:set>
                                        <p:anim by="(-#ppt_w*2)" calcmode="lin" valueType="num">
                                          <p:cBhvr rctx="PPT">
                                            <p:cTn id="51" dur="500" autoRev="1" fill="hold">
                                              <p:stCondLst>
                                                <p:cond delay="0"/>
                                              </p:stCondLst>
                                            </p:cTn>
                                            <p:tgtEl>
                                              <p:spTgt spid="29"/>
                                            </p:tgtEl>
                                            <p:attrNameLst>
                                              <p:attrName>ppt_w</p:attrName>
                                            </p:attrNameLst>
                                          </p:cBhvr>
                                        </p:anim>
                                        <p:anim by="(#ppt_w*0.50)" calcmode="lin" valueType="num">
                                          <p:cBhvr>
                                            <p:cTn id="52" dur="500" decel="50000" autoRev="1" fill="hold">
                                              <p:stCondLst>
                                                <p:cond delay="0"/>
                                              </p:stCondLst>
                                            </p:cTn>
                                            <p:tgtEl>
                                              <p:spTgt spid="29"/>
                                            </p:tgtEl>
                                            <p:attrNameLst>
                                              <p:attrName>ppt_x</p:attrName>
                                            </p:attrNameLst>
                                          </p:cBhvr>
                                        </p:anim>
                                        <p:anim from="(-#ppt_h/2)" to="(#ppt_y)" calcmode="lin" valueType="num">
                                          <p:cBhvr>
                                            <p:cTn id="53" dur="1000" fill="hold">
                                              <p:stCondLst>
                                                <p:cond delay="0"/>
                                              </p:stCondLst>
                                            </p:cTn>
                                            <p:tgtEl>
                                              <p:spTgt spid="29"/>
                                            </p:tgtEl>
                                            <p:attrNameLst>
                                              <p:attrName>ppt_y</p:attrName>
                                            </p:attrNameLst>
                                          </p:cBhvr>
                                        </p:anim>
                                        <p:animRot by="21600000">
                                          <p:cBhvr>
                                            <p:cTn id="54" dur="1000" fill="hold">
                                              <p:stCondLst>
                                                <p:cond delay="0"/>
                                              </p:stCondLst>
                                            </p:cTn>
                                            <p:tgtEl>
                                              <p:spTgt spid="29"/>
                                            </p:tgtEl>
                                            <p:attrNameLst>
                                              <p:attrName>r</p:attrName>
                                            </p:attrNameLst>
                                          </p:cBhvr>
                                        </p:animRot>
                                      </p:childTnLst>
                                    </p:cTn>
                                  </p:par>
                                </p:childTnLst>
                              </p:cTn>
                            </p:par>
                            <p:par>
                              <p:cTn id="55" fill="hold">
                                <p:stCondLst>
                                  <p:cond delay="2099"/>
                                </p:stCondLst>
                                <p:childTnLst>
                                  <p:par>
                                    <p:cTn id="56" presetID="2" presetClass="entr" presetSubtype="2" accel="40000"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additive="base">
                                            <p:cTn id="58" dur="750" fill="hold"/>
                                            <p:tgtEl>
                                              <p:spTgt spid="30"/>
                                            </p:tgtEl>
                                            <p:attrNameLst>
                                              <p:attrName>ppt_x</p:attrName>
                                            </p:attrNameLst>
                                          </p:cBhvr>
                                          <p:tavLst>
                                            <p:tav tm="0">
                                              <p:val>
                                                <p:strVal val="1+#ppt_w/2"/>
                                              </p:val>
                                            </p:tav>
                                            <p:tav tm="100000">
                                              <p:val>
                                                <p:strVal val="#ppt_x"/>
                                              </p:val>
                                            </p:tav>
                                          </p:tavLst>
                                        </p:anim>
                                        <p:anim calcmode="lin" valueType="num">
                                          <p:cBhvr additive="base">
                                            <p:cTn id="59"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60" repeatCount="indefinite" fill="hold" display="0">
                      <p:stCondLst>
                        <p:cond delay="indefinite"/>
                      </p:stCondLst>
                      <p:endCondLst>
                        <p:cond evt="onStopAudio" delay="0">
                          <p:tgtEl>
                            <p:sldTgt/>
                          </p:tgtEl>
                        </p:cond>
                      </p:endCondLst>
                    </p:cTn>
                    <p:tgtEl>
                      <p:spTgt spid="35"/>
                    </p:tgtEl>
                  </p:cMediaNode>
                </p:audio>
              </p:childTnLst>
            </p:cTn>
          </p:par>
        </p:tnLst>
        <p:bldLst>
          <p:bldP spid="28" grpId="0"/>
          <p:bldP spid="29" grpId="0"/>
          <p:bldP spid="30" grpId="0"/>
          <p:bldP spid="33" grpId="0"/>
          <p:bldP spid="34"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0330" y="212725"/>
            <a:ext cx="7229475" cy="622300"/>
          </a:xfrm>
        </p:spPr>
        <p:txBody>
          <a:bodyPr/>
          <a:lstStyle/>
          <a:p>
            <a:pPr algn="l"/>
            <a:r>
              <a:rPr lang="en-GB" altLang="zh-CN" sz="2800" dirty="0" smtClean="0">
                <a:solidFill>
                  <a:schemeClr val="accent3">
                    <a:lumMod val="50000"/>
                  </a:schemeClr>
                </a:solidFill>
                <a:latin typeface="微软雅黑" panose="020B0503020204020204" pitchFamily="34" charset="-122"/>
                <a:ea typeface="微软雅黑" panose="020B0503020204020204" pitchFamily="34" charset="-122"/>
                <a:cs typeface="+mn-cs"/>
              </a:rPr>
              <a:t>PaaS</a:t>
            </a:r>
            <a:r>
              <a:rPr lang="zh-CN" altLang="en-US" sz="2800" dirty="0" smtClean="0">
                <a:solidFill>
                  <a:schemeClr val="accent3">
                    <a:lumMod val="50000"/>
                  </a:schemeClr>
                </a:solidFill>
                <a:latin typeface="微软雅黑" panose="020B0503020204020204" pitchFamily="34" charset="-122"/>
                <a:ea typeface="微软雅黑" panose="020B0503020204020204" pitchFamily="34" charset="-122"/>
                <a:cs typeface="+mn-cs"/>
              </a:rPr>
              <a:t>平台</a:t>
            </a:r>
            <a:r>
              <a:rPr lang="zh-CN" altLang="en-US" sz="2800" dirty="0" smtClean="0">
                <a:solidFill>
                  <a:schemeClr val="accent3">
                    <a:lumMod val="50000"/>
                  </a:schemeClr>
                </a:solidFill>
                <a:latin typeface="微软雅黑" panose="020B0503020204020204" pitchFamily="34" charset="-122"/>
                <a:ea typeface="微软雅黑" panose="020B0503020204020204" pitchFamily="34" charset="-122"/>
                <a:cs typeface="+mn-cs"/>
              </a:rPr>
              <a:t>简化自动化运维环节</a:t>
            </a:r>
          </a:p>
        </p:txBody>
      </p:sp>
      <p:sp>
        <p:nvSpPr>
          <p:cNvPr id="3" name="矩形 2"/>
          <p:cNvSpPr/>
          <p:nvPr/>
        </p:nvSpPr>
        <p:spPr>
          <a:xfrm>
            <a:off x="5748338" y="2543175"/>
            <a:ext cx="6094412" cy="3876675"/>
          </a:xfrm>
          <a:prstGeom prst="rect">
            <a:avLst/>
          </a:prstGeom>
          <a:solidFill>
            <a:schemeClr val="bg1">
              <a:lumMod val="9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grpSp>
        <p:nvGrpSpPr>
          <p:cNvPr id="4" name="组合 3"/>
          <p:cNvGrpSpPr/>
          <p:nvPr/>
        </p:nvGrpSpPr>
        <p:grpSpPr>
          <a:xfrm>
            <a:off x="7308937" y="4120129"/>
            <a:ext cx="793934" cy="284265"/>
            <a:chOff x="3345672" y="4462080"/>
            <a:chExt cx="3143575" cy="1125546"/>
          </a:xfrm>
          <a:solidFill>
            <a:schemeClr val="bg1">
              <a:lumMod val="65000"/>
            </a:schemeClr>
          </a:solidFill>
        </p:grpSpPr>
        <p:sp>
          <p:nvSpPr>
            <p:cNvPr id="5" name="平行四边形 4"/>
            <p:cNvSpPr/>
            <p:nvPr/>
          </p:nvSpPr>
          <p:spPr>
            <a:xfrm>
              <a:off x="3345672" y="4705914"/>
              <a:ext cx="2872561" cy="881712"/>
            </a:xfrm>
            <a:prstGeom prst="parallelogram">
              <a:avLst>
                <a:gd name="adj" fmla="val 10278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 name="平行四边形 5"/>
            <p:cNvSpPr/>
            <p:nvPr/>
          </p:nvSpPr>
          <p:spPr>
            <a:xfrm>
              <a:off x="3345672" y="4462080"/>
              <a:ext cx="2872561" cy="881712"/>
            </a:xfrm>
            <a:prstGeom prst="parallelogram">
              <a:avLst>
                <a:gd name="adj" fmla="val 10278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7" name="矩形 6"/>
            <p:cNvSpPr/>
            <p:nvPr/>
          </p:nvSpPr>
          <p:spPr>
            <a:xfrm>
              <a:off x="3345672" y="5343792"/>
              <a:ext cx="1975628" cy="243834"/>
            </a:xfrm>
            <a:prstGeom prst="rect">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8" name="平行四边形 7"/>
            <p:cNvSpPr/>
            <p:nvPr/>
          </p:nvSpPr>
          <p:spPr>
            <a:xfrm rot="18929680">
              <a:off x="5075128" y="4934571"/>
              <a:ext cx="1414119" cy="177121"/>
            </a:xfrm>
            <a:prstGeom prst="parallelogram">
              <a:avLst>
                <a:gd name="adj" fmla="val 93658"/>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grpSp>
      <p:sp>
        <p:nvSpPr>
          <p:cNvPr id="9" name="立方体 8"/>
          <p:cNvSpPr/>
          <p:nvPr/>
        </p:nvSpPr>
        <p:spPr>
          <a:xfrm>
            <a:off x="7535863" y="3981450"/>
            <a:ext cx="271462" cy="271463"/>
          </a:xfrm>
          <a:prstGeom prst="cube">
            <a:avLst>
              <a:gd name="adj" fmla="val 31223"/>
            </a:avLst>
          </a:prstGeom>
          <a:solidFill>
            <a:srgbClr val="5BB53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10" name="立方体 9"/>
          <p:cNvSpPr/>
          <p:nvPr/>
        </p:nvSpPr>
        <p:spPr>
          <a:xfrm>
            <a:off x="8347075" y="3098800"/>
            <a:ext cx="466725" cy="466725"/>
          </a:xfrm>
          <a:prstGeom prst="cube">
            <a:avLst>
              <a:gd name="adj" fmla="val 31223"/>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grpSp>
        <p:nvGrpSpPr>
          <p:cNvPr id="11" name="组合 10"/>
          <p:cNvGrpSpPr/>
          <p:nvPr/>
        </p:nvGrpSpPr>
        <p:grpSpPr>
          <a:xfrm>
            <a:off x="8597619" y="4120130"/>
            <a:ext cx="793934" cy="284265"/>
            <a:chOff x="3345672" y="4462080"/>
            <a:chExt cx="3143575" cy="1125546"/>
          </a:xfrm>
          <a:solidFill>
            <a:schemeClr val="bg1">
              <a:lumMod val="65000"/>
            </a:schemeClr>
          </a:solidFill>
        </p:grpSpPr>
        <p:sp>
          <p:nvSpPr>
            <p:cNvPr id="12" name="平行四边形 11"/>
            <p:cNvSpPr/>
            <p:nvPr/>
          </p:nvSpPr>
          <p:spPr>
            <a:xfrm>
              <a:off x="3345672" y="4705914"/>
              <a:ext cx="2872561" cy="881712"/>
            </a:xfrm>
            <a:prstGeom prst="parallelogram">
              <a:avLst>
                <a:gd name="adj" fmla="val 10278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13" name="平行四边形 12"/>
            <p:cNvSpPr/>
            <p:nvPr/>
          </p:nvSpPr>
          <p:spPr>
            <a:xfrm>
              <a:off x="3345672" y="4462080"/>
              <a:ext cx="2872561" cy="881712"/>
            </a:xfrm>
            <a:prstGeom prst="parallelogram">
              <a:avLst>
                <a:gd name="adj" fmla="val 10278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14" name="矩形 13"/>
            <p:cNvSpPr/>
            <p:nvPr/>
          </p:nvSpPr>
          <p:spPr>
            <a:xfrm>
              <a:off x="3345672" y="5343792"/>
              <a:ext cx="1975628" cy="243834"/>
            </a:xfrm>
            <a:prstGeom prst="rect">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15" name="平行四边形 14"/>
            <p:cNvSpPr/>
            <p:nvPr/>
          </p:nvSpPr>
          <p:spPr>
            <a:xfrm rot="18929680">
              <a:off x="5075128" y="4934571"/>
              <a:ext cx="1414119" cy="177121"/>
            </a:xfrm>
            <a:prstGeom prst="parallelogram">
              <a:avLst>
                <a:gd name="adj" fmla="val 93658"/>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grpSp>
      <p:sp>
        <p:nvSpPr>
          <p:cNvPr id="16" name="立方体 15"/>
          <p:cNvSpPr/>
          <p:nvPr/>
        </p:nvSpPr>
        <p:spPr>
          <a:xfrm>
            <a:off x="8851900" y="3981450"/>
            <a:ext cx="273050" cy="271463"/>
          </a:xfrm>
          <a:prstGeom prst="cube">
            <a:avLst>
              <a:gd name="adj" fmla="val 31223"/>
            </a:avLst>
          </a:prstGeom>
          <a:solidFill>
            <a:srgbClr val="5BB53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17" name="立方体 16"/>
          <p:cNvSpPr/>
          <p:nvPr/>
        </p:nvSpPr>
        <p:spPr>
          <a:xfrm>
            <a:off x="6613525" y="4919663"/>
            <a:ext cx="466725" cy="466725"/>
          </a:xfrm>
          <a:prstGeom prst="cube">
            <a:avLst>
              <a:gd name="adj" fmla="val 31223"/>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18" name="立方体 17"/>
          <p:cNvSpPr/>
          <p:nvPr/>
        </p:nvSpPr>
        <p:spPr>
          <a:xfrm>
            <a:off x="7893050" y="4919663"/>
            <a:ext cx="466725" cy="466725"/>
          </a:xfrm>
          <a:prstGeom prst="cube">
            <a:avLst>
              <a:gd name="adj" fmla="val 31223"/>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19" name="立方体 18"/>
          <p:cNvSpPr/>
          <p:nvPr/>
        </p:nvSpPr>
        <p:spPr>
          <a:xfrm>
            <a:off x="9069388" y="4919663"/>
            <a:ext cx="468312" cy="466725"/>
          </a:xfrm>
          <a:prstGeom prst="cube">
            <a:avLst>
              <a:gd name="adj" fmla="val 31223"/>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20" name="直接连接符 19"/>
          <p:cNvCxnSpPr>
            <a:stCxn id="17" idx="0"/>
            <a:endCxn id="5" idx="3"/>
          </p:cNvCxnSpPr>
          <p:nvPr/>
        </p:nvCxnSpPr>
        <p:spPr>
          <a:xfrm flipV="1">
            <a:off x="6919913" y="4403725"/>
            <a:ext cx="636587" cy="5159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7" idx="0"/>
            <a:endCxn id="12" idx="3"/>
          </p:cNvCxnSpPr>
          <p:nvPr/>
        </p:nvCxnSpPr>
        <p:spPr>
          <a:xfrm flipV="1">
            <a:off x="6919913" y="4403725"/>
            <a:ext cx="1925637" cy="5159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8" idx="0"/>
            <a:endCxn id="5" idx="3"/>
          </p:cNvCxnSpPr>
          <p:nvPr/>
        </p:nvCxnSpPr>
        <p:spPr>
          <a:xfrm flipH="1" flipV="1">
            <a:off x="7556500" y="4403725"/>
            <a:ext cx="642938" cy="5159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8" idx="0"/>
            <a:endCxn id="12" idx="3"/>
          </p:cNvCxnSpPr>
          <p:nvPr/>
        </p:nvCxnSpPr>
        <p:spPr>
          <a:xfrm flipV="1">
            <a:off x="8199438" y="4403725"/>
            <a:ext cx="646112" cy="5159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9" idx="0"/>
            <a:endCxn id="7" idx="2"/>
          </p:cNvCxnSpPr>
          <p:nvPr/>
        </p:nvCxnSpPr>
        <p:spPr>
          <a:xfrm flipH="1" flipV="1">
            <a:off x="7558088" y="4403725"/>
            <a:ext cx="1817687" cy="5159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9" idx="0"/>
            <a:endCxn id="12" idx="3"/>
          </p:cNvCxnSpPr>
          <p:nvPr/>
        </p:nvCxnSpPr>
        <p:spPr>
          <a:xfrm flipH="1" flipV="1">
            <a:off x="8845550" y="4403725"/>
            <a:ext cx="530225" cy="5159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0" idx="3"/>
            <a:endCxn id="6" idx="1"/>
          </p:cNvCxnSpPr>
          <p:nvPr/>
        </p:nvCxnSpPr>
        <p:spPr>
          <a:xfrm flipH="1">
            <a:off x="7786688" y="3565525"/>
            <a:ext cx="720725" cy="5540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0" idx="3"/>
            <a:endCxn id="16" idx="1"/>
          </p:cNvCxnSpPr>
          <p:nvPr/>
        </p:nvCxnSpPr>
        <p:spPr>
          <a:xfrm>
            <a:off x="8507413" y="3565525"/>
            <a:ext cx="438150" cy="500063"/>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8" name="文本框 207"/>
          <p:cNvSpPr txBox="1">
            <a:spLocks noChangeArrowheads="1"/>
          </p:cNvSpPr>
          <p:nvPr/>
        </p:nvSpPr>
        <p:spPr bwMode="auto">
          <a:xfrm>
            <a:off x="6026150" y="5340350"/>
            <a:ext cx="1601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dirty="0" smtClean="0">
                <a:latin typeface="微软雅黑" panose="020B0503020204020204" pitchFamily="34" charset="-122"/>
                <a:ea typeface="微软雅黑" panose="020B0503020204020204" pitchFamily="34" charset="-122"/>
              </a:rPr>
              <a:t>DB</a:t>
            </a:r>
            <a:endParaRPr lang="zh-CN" altLang="en-US" sz="1200" dirty="0">
              <a:latin typeface="微软雅黑" panose="020B0503020204020204" pitchFamily="34" charset="-122"/>
              <a:ea typeface="微软雅黑" panose="020B0503020204020204" pitchFamily="34" charset="-122"/>
            </a:endParaRPr>
          </a:p>
        </p:txBody>
      </p:sp>
      <p:sp>
        <p:nvSpPr>
          <p:cNvPr id="29" name="文本框 208"/>
          <p:cNvSpPr txBox="1">
            <a:spLocks noChangeArrowheads="1"/>
          </p:cNvSpPr>
          <p:nvPr/>
        </p:nvSpPr>
        <p:spPr bwMode="auto">
          <a:xfrm>
            <a:off x="7265988" y="5340350"/>
            <a:ext cx="1601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dirty="0" smtClean="0">
                <a:latin typeface="微软雅黑" panose="020B0503020204020204" pitchFamily="34" charset="-122"/>
                <a:ea typeface="微软雅黑" panose="020B0503020204020204" pitchFamily="34" charset="-122"/>
              </a:rPr>
              <a:t>DB</a:t>
            </a:r>
            <a:endParaRPr lang="zh-CN" altLang="en-US" sz="1200" dirty="0">
              <a:latin typeface="微软雅黑" panose="020B0503020204020204" pitchFamily="34" charset="-122"/>
              <a:ea typeface="微软雅黑" panose="020B0503020204020204" pitchFamily="34" charset="-122"/>
            </a:endParaRPr>
          </a:p>
        </p:txBody>
      </p:sp>
      <p:sp>
        <p:nvSpPr>
          <p:cNvPr id="30" name="文本框 209"/>
          <p:cNvSpPr txBox="1">
            <a:spLocks noChangeArrowheads="1"/>
          </p:cNvSpPr>
          <p:nvPr/>
        </p:nvSpPr>
        <p:spPr bwMode="auto">
          <a:xfrm>
            <a:off x="8515350" y="5340350"/>
            <a:ext cx="1601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dirty="0" smtClean="0">
                <a:latin typeface="微软雅黑" panose="020B0503020204020204" pitchFamily="34" charset="-122"/>
                <a:ea typeface="微软雅黑" panose="020B0503020204020204" pitchFamily="34" charset="-122"/>
              </a:rPr>
              <a:t>DB</a:t>
            </a:r>
            <a:endParaRPr lang="zh-CN" altLang="en-US" sz="1200" dirty="0">
              <a:latin typeface="微软雅黑" panose="020B0503020204020204" pitchFamily="34" charset="-122"/>
              <a:ea typeface="微软雅黑" panose="020B0503020204020204" pitchFamily="34" charset="-122"/>
            </a:endParaRPr>
          </a:p>
        </p:txBody>
      </p:sp>
      <p:sp>
        <p:nvSpPr>
          <p:cNvPr id="31" name="文本框 210"/>
          <p:cNvSpPr txBox="1">
            <a:spLocks noChangeArrowheads="1"/>
          </p:cNvSpPr>
          <p:nvPr/>
        </p:nvSpPr>
        <p:spPr bwMode="auto">
          <a:xfrm>
            <a:off x="6026150" y="5610225"/>
            <a:ext cx="160178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latin typeface="微软雅黑" panose="020B0503020204020204" pitchFamily="34" charset="-122"/>
                <a:ea typeface="微软雅黑" panose="020B0503020204020204" pitchFamily="34" charset="-122"/>
              </a:rPr>
              <a:t>Master</a:t>
            </a:r>
            <a:endParaRPr lang="zh-CN" altLang="en-US" sz="1200">
              <a:latin typeface="微软雅黑" panose="020B0503020204020204" pitchFamily="34" charset="-122"/>
              <a:ea typeface="微软雅黑" panose="020B0503020204020204" pitchFamily="34" charset="-122"/>
            </a:endParaRPr>
          </a:p>
        </p:txBody>
      </p:sp>
      <p:sp>
        <p:nvSpPr>
          <p:cNvPr id="32" name="文本框 211"/>
          <p:cNvSpPr txBox="1">
            <a:spLocks noChangeArrowheads="1"/>
          </p:cNvSpPr>
          <p:nvPr/>
        </p:nvSpPr>
        <p:spPr bwMode="auto">
          <a:xfrm>
            <a:off x="7265988" y="5610225"/>
            <a:ext cx="1601787"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latin typeface="微软雅黑" panose="020B0503020204020204" pitchFamily="34" charset="-122"/>
                <a:ea typeface="微软雅黑" panose="020B0503020204020204" pitchFamily="34" charset="-122"/>
              </a:rPr>
              <a:t>Slave 1</a:t>
            </a:r>
            <a:endParaRPr lang="zh-CN" altLang="en-US" sz="1200">
              <a:latin typeface="微软雅黑" panose="020B0503020204020204" pitchFamily="34" charset="-122"/>
              <a:ea typeface="微软雅黑" panose="020B0503020204020204" pitchFamily="34" charset="-122"/>
            </a:endParaRPr>
          </a:p>
        </p:txBody>
      </p:sp>
      <p:sp>
        <p:nvSpPr>
          <p:cNvPr id="33" name="文本框 212"/>
          <p:cNvSpPr txBox="1">
            <a:spLocks noChangeArrowheads="1"/>
          </p:cNvSpPr>
          <p:nvPr/>
        </p:nvSpPr>
        <p:spPr bwMode="auto">
          <a:xfrm>
            <a:off x="8515350" y="5610225"/>
            <a:ext cx="160178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latin typeface="微软雅黑" panose="020B0503020204020204" pitchFamily="34" charset="-122"/>
                <a:ea typeface="微软雅黑" panose="020B0503020204020204" pitchFamily="34" charset="-122"/>
              </a:rPr>
              <a:t>Slave 2</a:t>
            </a:r>
            <a:endParaRPr lang="zh-CN" altLang="en-US" sz="1200">
              <a:latin typeface="微软雅黑" panose="020B0503020204020204" pitchFamily="34" charset="-122"/>
              <a:ea typeface="微软雅黑" panose="020B0503020204020204" pitchFamily="34" charset="-122"/>
            </a:endParaRPr>
          </a:p>
        </p:txBody>
      </p:sp>
      <p:sp>
        <p:nvSpPr>
          <p:cNvPr id="34" name="文本框 213"/>
          <p:cNvSpPr txBox="1">
            <a:spLocks noChangeArrowheads="1"/>
          </p:cNvSpPr>
          <p:nvPr/>
        </p:nvSpPr>
        <p:spPr bwMode="auto">
          <a:xfrm>
            <a:off x="6604000" y="4351338"/>
            <a:ext cx="1196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latin typeface="微软雅黑" panose="020B0503020204020204" pitchFamily="34" charset="-122"/>
                <a:ea typeface="微软雅黑" panose="020B0503020204020204" pitchFamily="34" charset="-122"/>
              </a:rPr>
              <a:t>Tomcat 1</a:t>
            </a:r>
            <a:endParaRPr lang="zh-CN" altLang="en-US" sz="1200">
              <a:latin typeface="微软雅黑" panose="020B0503020204020204" pitchFamily="34" charset="-122"/>
              <a:ea typeface="微软雅黑" panose="020B0503020204020204" pitchFamily="34" charset="-122"/>
            </a:endParaRPr>
          </a:p>
        </p:txBody>
      </p:sp>
      <p:sp>
        <p:nvSpPr>
          <p:cNvPr id="35" name="文本框 214"/>
          <p:cNvSpPr txBox="1">
            <a:spLocks noChangeArrowheads="1"/>
          </p:cNvSpPr>
          <p:nvPr/>
        </p:nvSpPr>
        <p:spPr bwMode="auto">
          <a:xfrm>
            <a:off x="8709025" y="4405313"/>
            <a:ext cx="1601788"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latin typeface="微软雅黑" panose="020B0503020204020204" pitchFamily="34" charset="-122"/>
                <a:ea typeface="微软雅黑" panose="020B0503020204020204" pitchFamily="34" charset="-122"/>
              </a:rPr>
              <a:t>Tomcat 2</a:t>
            </a:r>
            <a:endParaRPr lang="zh-CN" altLang="en-US" sz="1200">
              <a:latin typeface="微软雅黑" panose="020B0503020204020204" pitchFamily="34" charset="-122"/>
              <a:ea typeface="微软雅黑" panose="020B0503020204020204" pitchFamily="34" charset="-122"/>
            </a:endParaRPr>
          </a:p>
        </p:txBody>
      </p:sp>
      <p:sp>
        <p:nvSpPr>
          <p:cNvPr id="36" name="文本框 215"/>
          <p:cNvSpPr txBox="1">
            <a:spLocks noChangeArrowheads="1"/>
          </p:cNvSpPr>
          <p:nvPr/>
        </p:nvSpPr>
        <p:spPr bwMode="auto">
          <a:xfrm>
            <a:off x="7048500" y="2998788"/>
            <a:ext cx="1601788"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a:latin typeface="微软雅黑" panose="020B0503020204020204" pitchFamily="34" charset="-122"/>
                <a:ea typeface="微软雅黑" panose="020B0503020204020204" pitchFamily="34" charset="-122"/>
              </a:rPr>
              <a:t>Nginx</a:t>
            </a:r>
            <a:endParaRPr lang="zh-CN" altLang="en-US" sz="1200">
              <a:latin typeface="微软雅黑" panose="020B0503020204020204" pitchFamily="34" charset="-122"/>
              <a:ea typeface="微软雅黑" panose="020B0503020204020204" pitchFamily="34" charset="-122"/>
            </a:endParaRPr>
          </a:p>
        </p:txBody>
      </p:sp>
      <p:grpSp>
        <p:nvGrpSpPr>
          <p:cNvPr id="37" name="组合 36"/>
          <p:cNvGrpSpPr/>
          <p:nvPr/>
        </p:nvGrpSpPr>
        <p:grpSpPr>
          <a:xfrm>
            <a:off x="10258764" y="4121153"/>
            <a:ext cx="793934" cy="284266"/>
            <a:chOff x="3345672" y="4462080"/>
            <a:chExt cx="3143575" cy="1125546"/>
          </a:xfrm>
          <a:solidFill>
            <a:srgbClr val="A6A6A6"/>
          </a:solidFill>
        </p:grpSpPr>
        <p:sp>
          <p:nvSpPr>
            <p:cNvPr id="38" name="平行四边形 37"/>
            <p:cNvSpPr/>
            <p:nvPr/>
          </p:nvSpPr>
          <p:spPr>
            <a:xfrm>
              <a:off x="3345672" y="4705914"/>
              <a:ext cx="2872561" cy="881712"/>
            </a:xfrm>
            <a:prstGeom prst="parallelogram">
              <a:avLst>
                <a:gd name="adj" fmla="val 10278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39" name="平行四边形 38"/>
            <p:cNvSpPr/>
            <p:nvPr/>
          </p:nvSpPr>
          <p:spPr>
            <a:xfrm>
              <a:off x="3345672" y="4462080"/>
              <a:ext cx="2872561" cy="881712"/>
            </a:xfrm>
            <a:prstGeom prst="parallelogram">
              <a:avLst>
                <a:gd name="adj" fmla="val 10278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40" name="矩形 39"/>
            <p:cNvSpPr/>
            <p:nvPr/>
          </p:nvSpPr>
          <p:spPr>
            <a:xfrm>
              <a:off x="3345672" y="5343792"/>
              <a:ext cx="1975628" cy="243834"/>
            </a:xfrm>
            <a:prstGeom prst="rect">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41" name="平行四边形 40"/>
            <p:cNvSpPr/>
            <p:nvPr/>
          </p:nvSpPr>
          <p:spPr>
            <a:xfrm rot="18929680">
              <a:off x="5075128" y="4934571"/>
              <a:ext cx="1414119" cy="177121"/>
            </a:xfrm>
            <a:prstGeom prst="parallelogram">
              <a:avLst>
                <a:gd name="adj" fmla="val 93658"/>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grpSp>
      <p:sp>
        <p:nvSpPr>
          <p:cNvPr id="42" name="立方体 41"/>
          <p:cNvSpPr/>
          <p:nvPr/>
        </p:nvSpPr>
        <p:spPr>
          <a:xfrm>
            <a:off x="10512425" y="3981450"/>
            <a:ext cx="273050" cy="273050"/>
          </a:xfrm>
          <a:prstGeom prst="cube">
            <a:avLst>
              <a:gd name="adj" fmla="val 31223"/>
            </a:avLst>
          </a:prstGeom>
          <a:solidFill>
            <a:srgbClr val="5BB53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43" name="直接箭头连接符 42"/>
          <p:cNvCxnSpPr>
            <a:stCxn id="15" idx="1"/>
            <a:endCxn id="39" idx="5"/>
          </p:cNvCxnSpPr>
          <p:nvPr/>
        </p:nvCxnSpPr>
        <p:spPr>
          <a:xfrm>
            <a:off x="9212263" y="4230688"/>
            <a:ext cx="1160462" cy="1587"/>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0" idx="3"/>
            <a:endCxn id="42" idx="2"/>
          </p:cNvCxnSpPr>
          <p:nvPr/>
        </p:nvCxnSpPr>
        <p:spPr>
          <a:xfrm>
            <a:off x="8507413" y="3565525"/>
            <a:ext cx="2005012" cy="595313"/>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5" name="图片 4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85025" y="1436688"/>
            <a:ext cx="550863"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图片 4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56513" y="1436688"/>
            <a:ext cx="550862"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4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28000" y="1436688"/>
            <a:ext cx="549275"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4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99488" y="1436688"/>
            <a:ext cx="549275"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图片 4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69388" y="1436688"/>
            <a:ext cx="550862"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图片 49"/>
          <p:cNvPicPr>
            <a:picLocks noChangeAspect="1"/>
          </p:cNvPicPr>
          <p:nvPr/>
        </p:nvPicPr>
        <p:blipFill>
          <a:blip r:embed="rId3">
            <a:duotone>
              <a:schemeClr val="accent5">
                <a:shade val="45000"/>
                <a:satMod val="135000"/>
              </a:schemeClr>
              <a:prstClr val="white"/>
            </a:duotone>
          </a:blip>
          <a:stretch>
            <a:fillRect/>
          </a:stretch>
        </p:blipFill>
        <p:spPr>
          <a:xfrm>
            <a:off x="5771921" y="1436661"/>
            <a:ext cx="550320" cy="550320"/>
          </a:xfrm>
          <a:prstGeom prst="rect">
            <a:avLst/>
          </a:prstGeom>
        </p:spPr>
      </p:pic>
      <p:pic>
        <p:nvPicPr>
          <p:cNvPr id="51" name="图片 50"/>
          <p:cNvPicPr>
            <a:picLocks noChangeAspect="1"/>
          </p:cNvPicPr>
          <p:nvPr/>
        </p:nvPicPr>
        <p:blipFill>
          <a:blip r:embed="rId3">
            <a:duotone>
              <a:schemeClr val="accent5">
                <a:shade val="45000"/>
                <a:satMod val="135000"/>
              </a:schemeClr>
              <a:prstClr val="white"/>
            </a:duotone>
          </a:blip>
          <a:stretch>
            <a:fillRect/>
          </a:stretch>
        </p:blipFill>
        <p:spPr>
          <a:xfrm>
            <a:off x="6243068" y="1436661"/>
            <a:ext cx="550320" cy="550320"/>
          </a:xfrm>
          <a:prstGeom prst="rect">
            <a:avLst/>
          </a:prstGeom>
        </p:spPr>
      </p:pic>
      <p:pic>
        <p:nvPicPr>
          <p:cNvPr id="52" name="图片 51"/>
          <p:cNvPicPr>
            <a:picLocks noChangeAspect="1"/>
          </p:cNvPicPr>
          <p:nvPr/>
        </p:nvPicPr>
        <p:blipFill>
          <a:blip r:embed="rId3">
            <a:duotone>
              <a:schemeClr val="accent5">
                <a:shade val="45000"/>
                <a:satMod val="135000"/>
              </a:schemeClr>
              <a:prstClr val="white"/>
            </a:duotone>
          </a:blip>
          <a:stretch>
            <a:fillRect/>
          </a:stretch>
        </p:blipFill>
        <p:spPr>
          <a:xfrm>
            <a:off x="6714213" y="1436661"/>
            <a:ext cx="550320" cy="550320"/>
          </a:xfrm>
          <a:prstGeom prst="rect">
            <a:avLst/>
          </a:prstGeom>
        </p:spPr>
      </p:pic>
      <p:pic>
        <p:nvPicPr>
          <p:cNvPr id="53" name="图片 5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40875" y="1436688"/>
            <a:ext cx="550863"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12363" y="1436688"/>
            <a:ext cx="550862"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5" name="直接箭头连接符 54"/>
          <p:cNvCxnSpPr/>
          <p:nvPr/>
        </p:nvCxnSpPr>
        <p:spPr>
          <a:xfrm flipV="1">
            <a:off x="9434513" y="4413250"/>
            <a:ext cx="1119187" cy="504825"/>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6" name="文本框 235"/>
          <p:cNvSpPr txBox="1">
            <a:spLocks noChangeArrowheads="1"/>
          </p:cNvSpPr>
          <p:nvPr/>
        </p:nvSpPr>
        <p:spPr bwMode="auto">
          <a:xfrm>
            <a:off x="5824538" y="2066925"/>
            <a:ext cx="19685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solidFill>
                  <a:srgbClr val="00B050"/>
                </a:solidFill>
                <a:latin typeface="微软雅黑" panose="020B0503020204020204" pitchFamily="34" charset="-122"/>
                <a:ea typeface="微软雅黑" panose="020B0503020204020204" pitchFamily="34" charset="-122"/>
              </a:rPr>
              <a:t>1</a:t>
            </a:r>
            <a:r>
              <a:rPr lang="zh-CN" altLang="en-US" sz="1200">
                <a:solidFill>
                  <a:srgbClr val="00B050"/>
                </a:solidFill>
                <a:latin typeface="微软雅黑" panose="020B0503020204020204" pitchFamily="34" charset="-122"/>
                <a:ea typeface="微软雅黑" panose="020B0503020204020204" pitchFamily="34" charset="-122"/>
              </a:rPr>
              <a:t>、正常保障</a:t>
            </a:r>
          </a:p>
        </p:txBody>
      </p:sp>
      <p:sp>
        <p:nvSpPr>
          <p:cNvPr id="57" name="文本框 236"/>
          <p:cNvSpPr txBox="1">
            <a:spLocks noChangeArrowheads="1"/>
          </p:cNvSpPr>
          <p:nvPr/>
        </p:nvSpPr>
        <p:spPr bwMode="auto">
          <a:xfrm>
            <a:off x="7856538" y="2066925"/>
            <a:ext cx="196850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solidFill>
                  <a:srgbClr val="C00000"/>
                </a:solidFill>
                <a:latin typeface="微软雅黑" panose="020B0503020204020204" pitchFamily="34" charset="-122"/>
                <a:ea typeface="微软雅黑" panose="020B0503020204020204" pitchFamily="34" charset="-122"/>
              </a:rPr>
              <a:t>2</a:t>
            </a:r>
            <a:r>
              <a:rPr lang="zh-CN" altLang="en-US" sz="1200">
                <a:solidFill>
                  <a:srgbClr val="C00000"/>
                </a:solidFill>
                <a:latin typeface="微软雅黑" panose="020B0503020204020204" pitchFamily="34" charset="-122"/>
                <a:ea typeface="微软雅黑" panose="020B0503020204020204" pitchFamily="34" charset="-122"/>
              </a:rPr>
              <a:t>、应急保障</a:t>
            </a:r>
          </a:p>
        </p:txBody>
      </p:sp>
      <p:sp>
        <p:nvSpPr>
          <p:cNvPr id="58" name="矩形 57"/>
          <p:cNvSpPr/>
          <p:nvPr/>
        </p:nvSpPr>
        <p:spPr>
          <a:xfrm>
            <a:off x="10507663" y="6145213"/>
            <a:ext cx="1322387" cy="265112"/>
          </a:xfrm>
          <a:prstGeom prst="rect">
            <a:avLst/>
          </a:prstGeom>
          <a:solidFill>
            <a:srgbClr val="4C779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Docker</a:t>
            </a:r>
            <a:r>
              <a:rPr lang="zh-CN" altLang="en-US" sz="1200" b="1" dirty="0">
                <a:solidFill>
                  <a:schemeClr val="bg1"/>
                </a:solidFill>
                <a:latin typeface="微软雅黑" panose="020B0503020204020204" pitchFamily="34" charset="-122"/>
                <a:ea typeface="微软雅黑" panose="020B0503020204020204" pitchFamily="34" charset="-122"/>
              </a:rPr>
              <a:t>环境</a:t>
            </a:r>
          </a:p>
        </p:txBody>
      </p:sp>
      <p:sp>
        <p:nvSpPr>
          <p:cNvPr id="59" name="任意多边形 58"/>
          <p:cNvSpPr/>
          <p:nvPr/>
        </p:nvSpPr>
        <p:spPr>
          <a:xfrm>
            <a:off x="5889625" y="4133850"/>
            <a:ext cx="1412875" cy="333375"/>
          </a:xfrm>
          <a:custGeom>
            <a:avLst/>
            <a:gdLst>
              <a:gd name="connsiteX0" fmla="*/ 0 w 1447800"/>
              <a:gd name="connsiteY0" fmla="*/ 342900 h 342900"/>
              <a:gd name="connsiteX1" fmla="*/ 520700 w 1447800"/>
              <a:gd name="connsiteY1" fmla="*/ 101600 h 342900"/>
              <a:gd name="connsiteX2" fmla="*/ 1447800 w 1447800"/>
              <a:gd name="connsiteY2" fmla="*/ 0 h 342900"/>
            </a:gdLst>
            <a:ahLst/>
            <a:cxnLst>
              <a:cxn ang="0">
                <a:pos x="connsiteX0" y="connsiteY0"/>
              </a:cxn>
              <a:cxn ang="0">
                <a:pos x="connsiteX1" y="connsiteY1"/>
              </a:cxn>
              <a:cxn ang="0">
                <a:pos x="connsiteX2" y="connsiteY2"/>
              </a:cxn>
            </a:cxnLst>
            <a:rect l="l" t="t" r="r" b="b"/>
            <a:pathLst>
              <a:path w="1447800" h="342900">
                <a:moveTo>
                  <a:pt x="0" y="342900"/>
                </a:moveTo>
                <a:cubicBezTo>
                  <a:pt x="139700" y="250825"/>
                  <a:pt x="279400" y="158750"/>
                  <a:pt x="520700" y="101600"/>
                </a:cubicBezTo>
                <a:cubicBezTo>
                  <a:pt x="762000" y="44450"/>
                  <a:pt x="1447800" y="0"/>
                  <a:pt x="1447800" y="0"/>
                </a:cubicBezTo>
              </a:path>
            </a:pathLst>
          </a:custGeom>
          <a:noFill/>
          <a:ln w="127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文本框 239"/>
          <p:cNvSpPr txBox="1">
            <a:spLocks noChangeArrowheads="1"/>
          </p:cNvSpPr>
          <p:nvPr/>
        </p:nvSpPr>
        <p:spPr bwMode="auto">
          <a:xfrm>
            <a:off x="5375275" y="3871913"/>
            <a:ext cx="160178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solidFill>
                  <a:srgbClr val="C00000"/>
                </a:solidFill>
                <a:latin typeface="微软雅黑" panose="020B0503020204020204" pitchFamily="34" charset="-122"/>
                <a:ea typeface="微软雅黑" panose="020B0503020204020204" pitchFamily="34" charset="-122"/>
              </a:rPr>
              <a:t>自动部署</a:t>
            </a:r>
          </a:p>
        </p:txBody>
      </p:sp>
      <p:sp>
        <p:nvSpPr>
          <p:cNvPr id="61" name="文本框 240"/>
          <p:cNvSpPr txBox="1">
            <a:spLocks noChangeArrowheads="1"/>
          </p:cNvSpPr>
          <p:nvPr/>
        </p:nvSpPr>
        <p:spPr bwMode="auto">
          <a:xfrm>
            <a:off x="10333038" y="4627563"/>
            <a:ext cx="1601787"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solidFill>
                  <a:srgbClr val="C00000"/>
                </a:solidFill>
                <a:latin typeface="微软雅黑" panose="020B0503020204020204" pitchFamily="34" charset="-122"/>
                <a:ea typeface="微软雅黑" panose="020B0503020204020204" pitchFamily="34" charset="-122"/>
              </a:rPr>
              <a:t>4</a:t>
            </a:r>
            <a:r>
              <a:rPr lang="zh-CN" altLang="en-US" sz="1200">
                <a:solidFill>
                  <a:srgbClr val="C00000"/>
                </a:solidFill>
                <a:latin typeface="微软雅黑" panose="020B0503020204020204" pitchFamily="34" charset="-122"/>
                <a:ea typeface="微软雅黑" panose="020B0503020204020204" pitchFamily="34" charset="-122"/>
              </a:rPr>
              <a:t>、弹性扩展</a:t>
            </a:r>
          </a:p>
        </p:txBody>
      </p:sp>
      <p:sp>
        <p:nvSpPr>
          <p:cNvPr id="62" name="文本框 241"/>
          <p:cNvSpPr txBox="1">
            <a:spLocks noChangeArrowheads="1"/>
          </p:cNvSpPr>
          <p:nvPr/>
        </p:nvSpPr>
        <p:spPr bwMode="auto">
          <a:xfrm>
            <a:off x="9310688" y="3332163"/>
            <a:ext cx="1601787"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solidFill>
                  <a:srgbClr val="C00000"/>
                </a:solidFill>
                <a:latin typeface="微软雅黑" panose="020B0503020204020204" pitchFamily="34" charset="-122"/>
                <a:ea typeface="微软雅黑" panose="020B0503020204020204" pitchFamily="34" charset="-122"/>
              </a:rPr>
              <a:t>5</a:t>
            </a:r>
            <a:r>
              <a:rPr lang="zh-CN" altLang="en-US" sz="1200">
                <a:solidFill>
                  <a:srgbClr val="C00000"/>
                </a:solidFill>
                <a:latin typeface="微软雅黑" panose="020B0503020204020204" pitchFamily="34" charset="-122"/>
                <a:ea typeface="微软雅黑" panose="020B0503020204020204" pitchFamily="34" charset="-122"/>
              </a:rPr>
              <a:t>、集群自适应</a:t>
            </a:r>
          </a:p>
        </p:txBody>
      </p:sp>
      <p:sp>
        <p:nvSpPr>
          <p:cNvPr id="63" name="文本框 242"/>
          <p:cNvSpPr txBox="1">
            <a:spLocks noChangeArrowheads="1"/>
          </p:cNvSpPr>
          <p:nvPr/>
        </p:nvSpPr>
        <p:spPr bwMode="auto">
          <a:xfrm>
            <a:off x="7616825" y="3757613"/>
            <a:ext cx="1603375"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solidFill>
                  <a:srgbClr val="C00000"/>
                </a:solidFill>
                <a:latin typeface="微软雅黑" panose="020B0503020204020204" pitchFamily="34" charset="-122"/>
                <a:ea typeface="微软雅黑" panose="020B0503020204020204" pitchFamily="34" charset="-122"/>
              </a:rPr>
              <a:t>3</a:t>
            </a:r>
            <a:r>
              <a:rPr lang="zh-CN" altLang="en-US" sz="1200">
                <a:solidFill>
                  <a:srgbClr val="C00000"/>
                </a:solidFill>
                <a:latin typeface="微软雅黑" panose="020B0503020204020204" pitchFamily="34" charset="-122"/>
                <a:ea typeface="微软雅黑" panose="020B0503020204020204" pitchFamily="34" charset="-122"/>
              </a:rPr>
              <a:t>、负载超过</a:t>
            </a:r>
            <a:r>
              <a:rPr lang="en-US" altLang="zh-CN" sz="1200">
                <a:solidFill>
                  <a:srgbClr val="C00000"/>
                </a:solidFill>
                <a:latin typeface="微软雅黑" panose="020B0503020204020204" pitchFamily="34" charset="-122"/>
                <a:ea typeface="微软雅黑" panose="020B0503020204020204" pitchFamily="34" charset="-122"/>
              </a:rPr>
              <a:t>80%</a:t>
            </a:r>
            <a:endParaRPr lang="zh-CN" altLang="en-US" sz="1200">
              <a:solidFill>
                <a:srgbClr val="C00000"/>
              </a:solidFill>
              <a:latin typeface="微软雅黑" panose="020B0503020204020204" pitchFamily="34" charset="-122"/>
              <a:ea typeface="微软雅黑" panose="020B0503020204020204" pitchFamily="34" charset="-122"/>
            </a:endParaRPr>
          </a:p>
        </p:txBody>
      </p:sp>
      <p:sp>
        <p:nvSpPr>
          <p:cNvPr id="64" name="文本框 243"/>
          <p:cNvSpPr txBox="1">
            <a:spLocks noChangeArrowheads="1"/>
          </p:cNvSpPr>
          <p:nvPr/>
        </p:nvSpPr>
        <p:spPr bwMode="auto">
          <a:xfrm>
            <a:off x="10387013" y="3732213"/>
            <a:ext cx="13493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100">
                <a:solidFill>
                  <a:srgbClr val="00B050"/>
                </a:solidFill>
                <a:latin typeface="微软雅黑" panose="020B0503020204020204" pitchFamily="34" charset="-122"/>
                <a:ea typeface="微软雅黑" panose="020B0503020204020204" pitchFamily="34" charset="-122"/>
              </a:rPr>
              <a:t>6</a:t>
            </a:r>
            <a:r>
              <a:rPr lang="zh-CN" altLang="en-US" sz="1100">
                <a:solidFill>
                  <a:srgbClr val="00B050"/>
                </a:solidFill>
                <a:latin typeface="微软雅黑" panose="020B0503020204020204" pitchFamily="34" charset="-122"/>
                <a:ea typeface="微软雅黑" panose="020B0503020204020204" pitchFamily="34" charset="-122"/>
              </a:rPr>
              <a:t>、集群恢复正常</a:t>
            </a:r>
          </a:p>
        </p:txBody>
      </p:sp>
      <p:sp>
        <p:nvSpPr>
          <p:cNvPr id="65" name="立方体 64"/>
          <p:cNvSpPr/>
          <p:nvPr/>
        </p:nvSpPr>
        <p:spPr>
          <a:xfrm>
            <a:off x="7529513" y="3989388"/>
            <a:ext cx="273050" cy="273050"/>
          </a:xfrm>
          <a:prstGeom prst="cube">
            <a:avLst>
              <a:gd name="adj" fmla="val 31223"/>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6" name="立方体 65"/>
          <p:cNvSpPr/>
          <p:nvPr/>
        </p:nvSpPr>
        <p:spPr>
          <a:xfrm>
            <a:off x="8831263" y="3989388"/>
            <a:ext cx="273050" cy="273050"/>
          </a:xfrm>
          <a:prstGeom prst="cube">
            <a:avLst>
              <a:gd name="adj" fmla="val 31223"/>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grpSp>
        <p:nvGrpSpPr>
          <p:cNvPr id="67" name="组合 66"/>
          <p:cNvGrpSpPr/>
          <p:nvPr/>
        </p:nvGrpSpPr>
        <p:grpSpPr bwMode="auto">
          <a:xfrm>
            <a:off x="695325" y="4751388"/>
            <a:ext cx="2238375" cy="261937"/>
            <a:chOff x="8042937" y="2355097"/>
            <a:chExt cx="2239601" cy="262680"/>
          </a:xfrm>
        </p:grpSpPr>
        <p:sp>
          <p:nvSpPr>
            <p:cNvPr id="68" name="矩形 67"/>
            <p:cNvSpPr/>
            <p:nvPr/>
          </p:nvSpPr>
          <p:spPr>
            <a:xfrm>
              <a:off x="8363788" y="2355097"/>
              <a:ext cx="1918750" cy="26268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rgbClr val="00B050"/>
                  </a:solidFill>
                  <a:latin typeface="微软雅黑" panose="020B0503020204020204" pitchFamily="34" charset="-122"/>
                  <a:ea typeface="微软雅黑" panose="020B0503020204020204" pitchFamily="34" charset="-122"/>
                </a:rPr>
                <a:t>正常状况</a:t>
              </a:r>
            </a:p>
          </p:txBody>
        </p:sp>
        <p:sp>
          <p:nvSpPr>
            <p:cNvPr id="69" name="矩形 68"/>
            <p:cNvSpPr/>
            <p:nvPr/>
          </p:nvSpPr>
          <p:spPr>
            <a:xfrm>
              <a:off x="8042937" y="2355097"/>
              <a:ext cx="258905" cy="26268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b="1" dirty="0">
                  <a:solidFill>
                    <a:schemeClr val="tx1"/>
                  </a:solidFill>
                  <a:latin typeface="微软雅黑" panose="020B0503020204020204" pitchFamily="34" charset="-122"/>
                  <a:ea typeface="微软雅黑" panose="020B0503020204020204" pitchFamily="34" charset="-122"/>
                </a:rPr>
                <a:t>1</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grpSp>
        <p:nvGrpSpPr>
          <p:cNvPr id="70" name="组合 69"/>
          <p:cNvGrpSpPr/>
          <p:nvPr/>
        </p:nvGrpSpPr>
        <p:grpSpPr bwMode="auto">
          <a:xfrm>
            <a:off x="695325" y="5114925"/>
            <a:ext cx="2238375" cy="263525"/>
            <a:chOff x="8042937" y="2719323"/>
            <a:chExt cx="2239601" cy="262680"/>
          </a:xfrm>
        </p:grpSpPr>
        <p:sp>
          <p:nvSpPr>
            <p:cNvPr id="71" name="矩形 70"/>
            <p:cNvSpPr/>
            <p:nvPr/>
          </p:nvSpPr>
          <p:spPr>
            <a:xfrm>
              <a:off x="8363788" y="2719323"/>
              <a:ext cx="1918750" cy="26268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rgbClr val="C00000"/>
                  </a:solidFill>
                  <a:latin typeface="微软雅黑" panose="020B0503020204020204" pitchFamily="34" charset="-122"/>
                  <a:ea typeface="微软雅黑" panose="020B0503020204020204" pitchFamily="34" charset="-122"/>
                </a:rPr>
                <a:t>访问增加</a:t>
              </a:r>
            </a:p>
          </p:txBody>
        </p:sp>
        <p:sp>
          <p:nvSpPr>
            <p:cNvPr id="72" name="矩形 71"/>
            <p:cNvSpPr/>
            <p:nvPr/>
          </p:nvSpPr>
          <p:spPr>
            <a:xfrm>
              <a:off x="8042937" y="2719323"/>
              <a:ext cx="258905" cy="26268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b="1" dirty="0">
                  <a:solidFill>
                    <a:schemeClr val="tx1"/>
                  </a:solidFill>
                  <a:latin typeface="微软雅黑" panose="020B0503020204020204" pitchFamily="34" charset="-122"/>
                  <a:ea typeface="微软雅黑" panose="020B0503020204020204" pitchFamily="34" charset="-122"/>
                </a:rPr>
                <a:t>2</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grpSp>
        <p:nvGrpSpPr>
          <p:cNvPr id="73" name="组合 72"/>
          <p:cNvGrpSpPr/>
          <p:nvPr/>
        </p:nvGrpSpPr>
        <p:grpSpPr bwMode="auto">
          <a:xfrm>
            <a:off x="695325" y="5480050"/>
            <a:ext cx="2238375" cy="261938"/>
            <a:chOff x="8042937" y="3083549"/>
            <a:chExt cx="2239601" cy="262681"/>
          </a:xfrm>
        </p:grpSpPr>
        <p:sp>
          <p:nvSpPr>
            <p:cNvPr id="74" name="矩形 73"/>
            <p:cNvSpPr/>
            <p:nvPr/>
          </p:nvSpPr>
          <p:spPr>
            <a:xfrm>
              <a:off x="8363788" y="3083549"/>
              <a:ext cx="1918750" cy="262681"/>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rgbClr val="C00000"/>
                  </a:solidFill>
                  <a:latin typeface="微软雅黑" panose="020B0503020204020204" pitchFamily="34" charset="-122"/>
                  <a:ea typeface="微软雅黑" panose="020B0503020204020204" pitchFamily="34" charset="-122"/>
                </a:rPr>
                <a:t>负载超过</a:t>
              </a:r>
              <a:r>
                <a:rPr lang="en-US" altLang="zh-CN" sz="1400" b="1" dirty="0">
                  <a:solidFill>
                    <a:srgbClr val="C00000"/>
                  </a:solidFill>
                  <a:latin typeface="微软雅黑" panose="020B0503020204020204" pitchFamily="34" charset="-122"/>
                  <a:ea typeface="微软雅黑" panose="020B0503020204020204" pitchFamily="34" charset="-122"/>
                </a:rPr>
                <a:t>80%</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75" name="矩形 74"/>
            <p:cNvSpPr/>
            <p:nvPr/>
          </p:nvSpPr>
          <p:spPr>
            <a:xfrm>
              <a:off x="8042937" y="3083549"/>
              <a:ext cx="258905" cy="262681"/>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b="1" dirty="0">
                  <a:solidFill>
                    <a:schemeClr val="tx1"/>
                  </a:solidFill>
                  <a:latin typeface="微软雅黑" panose="020B0503020204020204" pitchFamily="34" charset="-122"/>
                  <a:ea typeface="微软雅黑" panose="020B0503020204020204" pitchFamily="34" charset="-122"/>
                </a:rPr>
                <a:t>3</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grpSp>
        <p:nvGrpSpPr>
          <p:cNvPr id="76" name="组合 75"/>
          <p:cNvGrpSpPr/>
          <p:nvPr/>
        </p:nvGrpSpPr>
        <p:grpSpPr bwMode="auto">
          <a:xfrm>
            <a:off x="695325" y="5843588"/>
            <a:ext cx="2238375" cy="263525"/>
            <a:chOff x="8042937" y="3447775"/>
            <a:chExt cx="2239601" cy="262682"/>
          </a:xfrm>
        </p:grpSpPr>
        <p:sp>
          <p:nvSpPr>
            <p:cNvPr id="77" name="矩形 76"/>
            <p:cNvSpPr/>
            <p:nvPr/>
          </p:nvSpPr>
          <p:spPr>
            <a:xfrm>
              <a:off x="8363788" y="3447775"/>
              <a:ext cx="1918750" cy="262682"/>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rgbClr val="0070C0"/>
                  </a:solidFill>
                  <a:latin typeface="微软雅黑" panose="020B0503020204020204" pitchFamily="34" charset="-122"/>
                  <a:ea typeface="微软雅黑" panose="020B0503020204020204" pitchFamily="34" charset="-122"/>
                </a:rPr>
                <a:t>弹性扩展</a:t>
              </a:r>
            </a:p>
          </p:txBody>
        </p:sp>
        <p:sp>
          <p:nvSpPr>
            <p:cNvPr id="78" name="矩形 77"/>
            <p:cNvSpPr/>
            <p:nvPr/>
          </p:nvSpPr>
          <p:spPr>
            <a:xfrm>
              <a:off x="8042937" y="3447775"/>
              <a:ext cx="258905" cy="262682"/>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b="1" dirty="0">
                  <a:solidFill>
                    <a:schemeClr val="tx1"/>
                  </a:solidFill>
                  <a:latin typeface="微软雅黑" panose="020B0503020204020204" pitchFamily="34" charset="-122"/>
                  <a:ea typeface="微软雅黑" panose="020B0503020204020204" pitchFamily="34" charset="-122"/>
                </a:rPr>
                <a:t>4</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grpSp>
        <p:nvGrpSpPr>
          <p:cNvPr id="79" name="组合 78"/>
          <p:cNvGrpSpPr/>
          <p:nvPr/>
        </p:nvGrpSpPr>
        <p:grpSpPr bwMode="auto">
          <a:xfrm>
            <a:off x="695325" y="6169025"/>
            <a:ext cx="2238375" cy="261938"/>
            <a:chOff x="8042937" y="3812001"/>
            <a:chExt cx="2239601" cy="262682"/>
          </a:xfrm>
        </p:grpSpPr>
        <p:sp>
          <p:nvSpPr>
            <p:cNvPr id="80" name="矩形 79"/>
            <p:cNvSpPr/>
            <p:nvPr/>
          </p:nvSpPr>
          <p:spPr>
            <a:xfrm>
              <a:off x="8363788" y="3812001"/>
              <a:ext cx="1918750" cy="262682"/>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rgbClr val="0070C0"/>
                  </a:solidFill>
                  <a:latin typeface="微软雅黑" panose="020B0503020204020204" pitchFamily="34" charset="-122"/>
                  <a:ea typeface="微软雅黑" panose="020B0503020204020204" pitchFamily="34" charset="-122"/>
                </a:rPr>
                <a:t>集群自适应</a:t>
              </a:r>
            </a:p>
          </p:txBody>
        </p:sp>
        <p:sp>
          <p:nvSpPr>
            <p:cNvPr id="81" name="矩形 80"/>
            <p:cNvSpPr/>
            <p:nvPr/>
          </p:nvSpPr>
          <p:spPr>
            <a:xfrm>
              <a:off x="8042937" y="3812001"/>
              <a:ext cx="258905" cy="262682"/>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b="1" dirty="0">
                  <a:solidFill>
                    <a:schemeClr val="tx1"/>
                  </a:solidFill>
                  <a:latin typeface="微软雅黑" panose="020B0503020204020204" pitchFamily="34" charset="-122"/>
                  <a:ea typeface="微软雅黑" panose="020B0503020204020204" pitchFamily="34" charset="-122"/>
                </a:rPr>
                <a:t>5</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grpSp>
        <p:nvGrpSpPr>
          <p:cNvPr id="82" name="组合 81"/>
          <p:cNvGrpSpPr/>
          <p:nvPr/>
        </p:nvGrpSpPr>
        <p:grpSpPr bwMode="auto">
          <a:xfrm>
            <a:off x="3135313" y="4751388"/>
            <a:ext cx="2239962" cy="263525"/>
            <a:chOff x="8042937" y="4176228"/>
            <a:chExt cx="2239601" cy="262680"/>
          </a:xfrm>
        </p:grpSpPr>
        <p:sp>
          <p:nvSpPr>
            <p:cNvPr id="83" name="矩形 82"/>
            <p:cNvSpPr/>
            <p:nvPr/>
          </p:nvSpPr>
          <p:spPr>
            <a:xfrm>
              <a:off x="8363560" y="4176228"/>
              <a:ext cx="1918978" cy="26268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rgbClr val="00B050"/>
                  </a:solidFill>
                  <a:latin typeface="微软雅黑" panose="020B0503020204020204" pitchFamily="34" charset="-122"/>
                  <a:ea typeface="微软雅黑" panose="020B0503020204020204" pitchFamily="34" charset="-122"/>
                </a:rPr>
                <a:t>集群恢复正常</a:t>
              </a:r>
            </a:p>
          </p:txBody>
        </p:sp>
        <p:sp>
          <p:nvSpPr>
            <p:cNvPr id="84" name="矩形 83"/>
            <p:cNvSpPr/>
            <p:nvPr/>
          </p:nvSpPr>
          <p:spPr>
            <a:xfrm>
              <a:off x="8042937" y="4176228"/>
              <a:ext cx="260308" cy="26268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b="1" dirty="0">
                  <a:solidFill>
                    <a:schemeClr val="tx1"/>
                  </a:solidFill>
                  <a:latin typeface="微软雅黑" panose="020B0503020204020204" pitchFamily="34" charset="-122"/>
                  <a:ea typeface="微软雅黑" panose="020B0503020204020204" pitchFamily="34" charset="-122"/>
                </a:rPr>
                <a:t>6</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sp>
        <p:nvSpPr>
          <p:cNvPr id="85" name="立方体 84"/>
          <p:cNvSpPr/>
          <p:nvPr/>
        </p:nvSpPr>
        <p:spPr>
          <a:xfrm>
            <a:off x="8831263" y="3984625"/>
            <a:ext cx="273050" cy="271463"/>
          </a:xfrm>
          <a:prstGeom prst="cube">
            <a:avLst>
              <a:gd name="adj" fmla="val 31223"/>
            </a:avLst>
          </a:prstGeom>
          <a:solidFill>
            <a:srgbClr val="5BB53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86" name="立方体 85"/>
          <p:cNvSpPr/>
          <p:nvPr/>
        </p:nvSpPr>
        <p:spPr>
          <a:xfrm>
            <a:off x="7535863" y="3997325"/>
            <a:ext cx="271462" cy="271463"/>
          </a:xfrm>
          <a:prstGeom prst="cube">
            <a:avLst>
              <a:gd name="adj" fmla="val 31223"/>
            </a:avLst>
          </a:prstGeom>
          <a:solidFill>
            <a:srgbClr val="5BB53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grpSp>
        <p:nvGrpSpPr>
          <p:cNvPr id="87" name="组合 86"/>
          <p:cNvGrpSpPr/>
          <p:nvPr/>
        </p:nvGrpSpPr>
        <p:grpSpPr bwMode="auto">
          <a:xfrm>
            <a:off x="3135313" y="5105400"/>
            <a:ext cx="2239962" cy="261938"/>
            <a:chOff x="8042937" y="4176228"/>
            <a:chExt cx="2239601" cy="262680"/>
          </a:xfrm>
        </p:grpSpPr>
        <p:sp>
          <p:nvSpPr>
            <p:cNvPr id="88" name="矩形 87"/>
            <p:cNvSpPr/>
            <p:nvPr/>
          </p:nvSpPr>
          <p:spPr>
            <a:xfrm>
              <a:off x="8363560" y="4176228"/>
              <a:ext cx="1918978" cy="26268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rgbClr val="00B050"/>
                  </a:solidFill>
                  <a:latin typeface="微软雅黑" panose="020B0503020204020204" pitchFamily="34" charset="-122"/>
                  <a:ea typeface="微软雅黑" panose="020B0503020204020204" pitchFamily="34" charset="-122"/>
                </a:rPr>
                <a:t>负载降低</a:t>
              </a:r>
            </a:p>
          </p:txBody>
        </p:sp>
        <p:sp>
          <p:nvSpPr>
            <p:cNvPr id="89" name="矩形 88"/>
            <p:cNvSpPr/>
            <p:nvPr/>
          </p:nvSpPr>
          <p:spPr>
            <a:xfrm>
              <a:off x="8042937" y="4176228"/>
              <a:ext cx="260308" cy="26268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b="1" dirty="0">
                  <a:solidFill>
                    <a:schemeClr val="tx1"/>
                  </a:solidFill>
                  <a:latin typeface="微软雅黑" panose="020B0503020204020204" pitchFamily="34" charset="-122"/>
                  <a:ea typeface="微软雅黑" panose="020B0503020204020204" pitchFamily="34" charset="-122"/>
                </a:rPr>
                <a:t>7</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grpSp>
        <p:nvGrpSpPr>
          <p:cNvPr id="90" name="组合 89"/>
          <p:cNvGrpSpPr/>
          <p:nvPr/>
        </p:nvGrpSpPr>
        <p:grpSpPr bwMode="auto">
          <a:xfrm>
            <a:off x="3135313" y="5465763"/>
            <a:ext cx="2239962" cy="261937"/>
            <a:chOff x="8042937" y="4176228"/>
            <a:chExt cx="2239601" cy="262680"/>
          </a:xfrm>
        </p:grpSpPr>
        <p:sp>
          <p:nvSpPr>
            <p:cNvPr id="91" name="矩形 90"/>
            <p:cNvSpPr/>
            <p:nvPr/>
          </p:nvSpPr>
          <p:spPr>
            <a:xfrm>
              <a:off x="8363560" y="4176228"/>
              <a:ext cx="1918978" cy="26268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rgbClr val="00B050"/>
                  </a:solidFill>
                  <a:latin typeface="微软雅黑" panose="020B0503020204020204" pitchFamily="34" charset="-122"/>
                  <a:ea typeface="微软雅黑" panose="020B0503020204020204" pitchFamily="34" charset="-122"/>
                </a:rPr>
                <a:t>恢复正常状况</a:t>
              </a:r>
            </a:p>
          </p:txBody>
        </p:sp>
        <p:sp>
          <p:nvSpPr>
            <p:cNvPr id="92" name="矩形 91"/>
            <p:cNvSpPr/>
            <p:nvPr/>
          </p:nvSpPr>
          <p:spPr>
            <a:xfrm>
              <a:off x="8042937" y="4176228"/>
              <a:ext cx="260308" cy="26268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b="1" dirty="0">
                  <a:solidFill>
                    <a:schemeClr val="tx1"/>
                  </a:solidFill>
                  <a:latin typeface="微软雅黑" panose="020B0503020204020204" pitchFamily="34" charset="-122"/>
                  <a:ea typeface="微软雅黑" panose="020B0503020204020204" pitchFamily="34" charset="-122"/>
                </a:rPr>
                <a:t>8</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sp>
        <p:nvSpPr>
          <p:cNvPr id="93" name="矩形 92"/>
          <p:cNvSpPr/>
          <p:nvPr/>
        </p:nvSpPr>
        <p:spPr>
          <a:xfrm>
            <a:off x="547688" y="1039813"/>
            <a:ext cx="4973637" cy="3338195"/>
          </a:xfrm>
          <a:prstGeom prst="rect">
            <a:avLst/>
          </a:prstGeom>
        </p:spPr>
        <p:txBody>
          <a:bodyPr>
            <a:spAutoFit/>
          </a:bodyPr>
          <a:lstStyle/>
          <a:p>
            <a:pPr algn="just">
              <a:defRPr/>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应用的</a:t>
            </a:r>
            <a:r>
              <a:rPr lang="zh-CN" altLang="zh-CN" sz="25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弹性伸缩</a:t>
            </a:r>
            <a:r>
              <a:rPr lang="en-US" altLang="zh-CN" sz="25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5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失效备援</a:t>
            </a:r>
            <a:endParaRPr lang="en-US" altLang="zh-CN" sz="25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defRP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云应用服务平台</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为</a:t>
            </a:r>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Docker原生云应用</a:t>
            </a:r>
            <a:r>
              <a:rPr lang="zh-CN" altLang="zh-CN" sz="1400" dirty="0">
                <a:latin typeface="微软雅黑" panose="020B0503020204020204" pitchFamily="34" charset="-122"/>
                <a:ea typeface="微软雅黑" panose="020B0503020204020204" pitchFamily="34" charset="-122"/>
                <a:cs typeface="微软雅黑" panose="020B0503020204020204" pitchFamily="34" charset="-122"/>
              </a:rPr>
              <a:t>提供根据当前</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业务的</a:t>
            </a:r>
            <a:r>
              <a:rPr lang="zh-CN" altLang="zh-CN" sz="1400" dirty="0">
                <a:latin typeface="微软雅黑" panose="020B0503020204020204" pitchFamily="34" charset="-122"/>
                <a:ea typeface="微软雅黑" panose="020B0503020204020204" pitchFamily="34" charset="-122"/>
                <a:cs typeface="微软雅黑" panose="020B0503020204020204" pitchFamily="34" charset="-122"/>
              </a:rPr>
              <a:t>负载和状态，动态地调整云资源的能力。</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115" algn="just">
              <a:lnSpc>
                <a:spcPct val="150000"/>
              </a:lnSpc>
              <a:buFont typeface="Wingdings" panose="05000000000000000000" charset="0"/>
              <a:buChar char="l"/>
              <a:defRPr/>
            </a:pPr>
            <a:r>
              <a:rPr lang="zh-CN" altLang="zh-CN" sz="1400" dirty="0">
                <a:latin typeface="微软雅黑" panose="020B0503020204020204" pitchFamily="34" charset="-122"/>
                <a:ea typeface="微软雅黑" panose="020B0503020204020204" pitchFamily="34" charset="-122"/>
                <a:cs typeface="微软雅黑" panose="020B0503020204020204" pitchFamily="34" charset="-122"/>
              </a:rPr>
              <a:t>在</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访问高峰期，可</a:t>
            </a:r>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分钟级</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自动化扩容。传统模式人工操作一般需要</a:t>
            </a:r>
            <a:r>
              <a:rPr lang="zh-CN" altLang="en-US" sz="1600" b="1"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几天到几个月</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的时间。</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115" algn="just">
              <a:lnSpc>
                <a:spcPct val="150000"/>
              </a:lnSpc>
              <a:buFont typeface="Wingdings" panose="05000000000000000000" charset="0"/>
              <a:buChar char="l"/>
              <a:defRP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在系统发现故障，并评估有影响系统稳定风险时，可自动隔离故障，并自动创建</a:t>
            </a:r>
            <a:r>
              <a:rPr lang="zh-CN" altLang="zh-CN" sz="1400" dirty="0">
                <a:latin typeface="微软雅黑" panose="020B0503020204020204" pitchFamily="34" charset="-122"/>
                <a:ea typeface="微软雅黑" panose="020B0503020204020204" pitchFamily="34" charset="-122"/>
                <a:cs typeface="微软雅黑" panose="020B0503020204020204" pitchFamily="34" charset="-122"/>
              </a:rPr>
              <a:t>新的服务实例，从而</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保障服务的稳定，时间也在</a:t>
            </a:r>
            <a:r>
              <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分钟级</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。传统人工排障模式，一般需要</a:t>
            </a:r>
            <a:r>
              <a:rPr lang="zh-CN" altLang="en-US" sz="1600" b="1" dirty="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几个小时到几天</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94" name="曲线连接符 93"/>
          <p:cNvCxnSpPr>
            <a:endCxn id="63" idx="1"/>
          </p:cNvCxnSpPr>
          <p:nvPr/>
        </p:nvCxnSpPr>
        <p:spPr>
          <a:xfrm rot="10800000" flipV="1">
            <a:off x="7616825" y="2701925"/>
            <a:ext cx="1685925" cy="1219200"/>
          </a:xfrm>
          <a:prstGeom prst="curvedConnector3">
            <a:avLst>
              <a:gd name="adj1" fmla="val 113559"/>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5" name="曲线连接符 94"/>
          <p:cNvCxnSpPr>
            <a:endCxn id="85" idx="5"/>
          </p:cNvCxnSpPr>
          <p:nvPr/>
        </p:nvCxnSpPr>
        <p:spPr>
          <a:xfrm rot="10800000" flipV="1">
            <a:off x="9104313" y="2701925"/>
            <a:ext cx="201612" cy="1376363"/>
          </a:xfrm>
          <a:prstGeom prst="curved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sp>
        <p:nvSpPr>
          <p:cNvPr id="96" name="闪电形 95"/>
          <p:cNvSpPr/>
          <p:nvPr/>
        </p:nvSpPr>
        <p:spPr>
          <a:xfrm>
            <a:off x="7412038" y="3995738"/>
            <a:ext cx="411162" cy="339725"/>
          </a:xfrm>
          <a:prstGeom prst="lightningBol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97" name="组合 111"/>
          <p:cNvGrpSpPr/>
          <p:nvPr/>
        </p:nvGrpSpPr>
        <p:grpSpPr>
          <a:xfrm>
            <a:off x="6402892" y="4136206"/>
            <a:ext cx="793934" cy="284266"/>
            <a:chOff x="3345672" y="4462080"/>
            <a:chExt cx="3143575" cy="1125546"/>
          </a:xfrm>
          <a:solidFill>
            <a:srgbClr val="A6A6A6"/>
          </a:solidFill>
        </p:grpSpPr>
        <p:sp>
          <p:nvSpPr>
            <p:cNvPr id="98" name="平行四边形 97"/>
            <p:cNvSpPr/>
            <p:nvPr/>
          </p:nvSpPr>
          <p:spPr>
            <a:xfrm>
              <a:off x="3345672" y="4705914"/>
              <a:ext cx="2872561" cy="881712"/>
            </a:xfrm>
            <a:prstGeom prst="parallelogram">
              <a:avLst>
                <a:gd name="adj" fmla="val 10278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99" name="平行四边形 98"/>
            <p:cNvSpPr/>
            <p:nvPr/>
          </p:nvSpPr>
          <p:spPr>
            <a:xfrm>
              <a:off x="3345672" y="4462080"/>
              <a:ext cx="2872561" cy="881712"/>
            </a:xfrm>
            <a:prstGeom prst="parallelogram">
              <a:avLst>
                <a:gd name="adj" fmla="val 10278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100" name="矩形 99"/>
            <p:cNvSpPr/>
            <p:nvPr/>
          </p:nvSpPr>
          <p:spPr>
            <a:xfrm>
              <a:off x="3345672" y="5343792"/>
              <a:ext cx="1975628" cy="243834"/>
            </a:xfrm>
            <a:prstGeom prst="rect">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101" name="平行四边形 100"/>
            <p:cNvSpPr/>
            <p:nvPr/>
          </p:nvSpPr>
          <p:spPr>
            <a:xfrm rot="18929680">
              <a:off x="5075128" y="4934571"/>
              <a:ext cx="1414119" cy="177121"/>
            </a:xfrm>
            <a:prstGeom prst="parallelogram">
              <a:avLst>
                <a:gd name="adj" fmla="val 93658"/>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grpSp>
      <p:sp>
        <p:nvSpPr>
          <p:cNvPr id="102" name="立方体 101"/>
          <p:cNvSpPr/>
          <p:nvPr/>
        </p:nvSpPr>
        <p:spPr>
          <a:xfrm>
            <a:off x="6656388" y="3997325"/>
            <a:ext cx="273050" cy="271463"/>
          </a:xfrm>
          <a:prstGeom prst="cube">
            <a:avLst>
              <a:gd name="adj" fmla="val 31223"/>
            </a:avLst>
          </a:prstGeom>
          <a:solidFill>
            <a:srgbClr val="5BB53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grpSp>
        <p:nvGrpSpPr>
          <p:cNvPr id="103" name="组合 117"/>
          <p:cNvGrpSpPr/>
          <p:nvPr/>
        </p:nvGrpSpPr>
        <p:grpSpPr bwMode="auto">
          <a:xfrm>
            <a:off x="3135313" y="5843588"/>
            <a:ext cx="2239962" cy="263525"/>
            <a:chOff x="8042937" y="3447775"/>
            <a:chExt cx="2239601" cy="262682"/>
          </a:xfrm>
        </p:grpSpPr>
        <p:sp>
          <p:nvSpPr>
            <p:cNvPr id="104" name="矩形 103"/>
            <p:cNvSpPr/>
            <p:nvPr/>
          </p:nvSpPr>
          <p:spPr>
            <a:xfrm>
              <a:off x="8363560" y="3447775"/>
              <a:ext cx="1918978" cy="262682"/>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rgbClr val="C00000"/>
                  </a:solidFill>
                  <a:latin typeface="微软雅黑" panose="020B0503020204020204" pitchFamily="34" charset="-122"/>
                  <a:ea typeface="微软雅黑" panose="020B0503020204020204" pitchFamily="34" charset="-122"/>
                </a:rPr>
                <a:t>系统异常失效</a:t>
              </a:r>
            </a:p>
          </p:txBody>
        </p:sp>
        <p:sp>
          <p:nvSpPr>
            <p:cNvPr id="105" name="矩形 104"/>
            <p:cNvSpPr/>
            <p:nvPr/>
          </p:nvSpPr>
          <p:spPr>
            <a:xfrm>
              <a:off x="8042937" y="3447775"/>
              <a:ext cx="260308" cy="262682"/>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b="1" dirty="0">
                  <a:solidFill>
                    <a:schemeClr val="tx1"/>
                  </a:solidFill>
                  <a:latin typeface="微软雅黑" panose="020B0503020204020204" pitchFamily="34" charset="-122"/>
                  <a:ea typeface="微软雅黑" panose="020B0503020204020204" pitchFamily="34" charset="-122"/>
                </a:rPr>
                <a:t>9</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cxnSp>
        <p:nvCxnSpPr>
          <p:cNvPr id="106" name="直接箭头连接符 120"/>
          <p:cNvCxnSpPr>
            <a:endCxn id="102" idx="0"/>
          </p:cNvCxnSpPr>
          <p:nvPr/>
        </p:nvCxnSpPr>
        <p:spPr>
          <a:xfrm flipH="1">
            <a:off x="6835775" y="3565525"/>
            <a:ext cx="1582738" cy="431800"/>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25"/>
          <p:cNvCxnSpPr>
            <a:endCxn id="100" idx="2"/>
          </p:cNvCxnSpPr>
          <p:nvPr/>
        </p:nvCxnSpPr>
        <p:spPr>
          <a:xfrm flipH="1" flipV="1">
            <a:off x="6651625" y="4421188"/>
            <a:ext cx="325438" cy="496887"/>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08" name="组合 128"/>
          <p:cNvGrpSpPr/>
          <p:nvPr/>
        </p:nvGrpSpPr>
        <p:grpSpPr bwMode="auto">
          <a:xfrm>
            <a:off x="3135313" y="6170613"/>
            <a:ext cx="2239962" cy="261937"/>
            <a:chOff x="8042937" y="4176228"/>
            <a:chExt cx="2239601" cy="262680"/>
          </a:xfrm>
        </p:grpSpPr>
        <p:sp>
          <p:nvSpPr>
            <p:cNvPr id="109" name="矩形 108"/>
            <p:cNvSpPr/>
            <p:nvPr/>
          </p:nvSpPr>
          <p:spPr>
            <a:xfrm>
              <a:off x="8363560" y="4176228"/>
              <a:ext cx="1918978" cy="26268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rgbClr val="00B050"/>
                  </a:solidFill>
                  <a:latin typeface="微软雅黑" panose="020B0503020204020204" pitchFamily="34" charset="-122"/>
                  <a:ea typeface="微软雅黑" panose="020B0503020204020204" pitchFamily="34" charset="-122"/>
                </a:rPr>
                <a:t>恢复正常状况</a:t>
              </a:r>
            </a:p>
          </p:txBody>
        </p:sp>
        <p:sp>
          <p:nvSpPr>
            <p:cNvPr id="110" name="矩形 109"/>
            <p:cNvSpPr/>
            <p:nvPr/>
          </p:nvSpPr>
          <p:spPr>
            <a:xfrm>
              <a:off x="8042937" y="4176228"/>
              <a:ext cx="260308" cy="26268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200" b="1" dirty="0">
                  <a:solidFill>
                    <a:schemeClr val="tx1"/>
                  </a:solidFill>
                  <a:latin typeface="微软雅黑" panose="020B0503020204020204" pitchFamily="34" charset="-122"/>
                  <a:ea typeface="微软雅黑" panose="020B0503020204020204" pitchFamily="34" charset="-122"/>
                </a:rPr>
                <a:t>10</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sp>
        <p:nvSpPr>
          <p:cNvPr id="111" name="文本框 60"/>
          <p:cNvSpPr txBox="1">
            <a:spLocks noChangeArrowheads="1"/>
          </p:cNvSpPr>
          <p:nvPr/>
        </p:nvSpPr>
        <p:spPr bwMode="auto">
          <a:xfrm>
            <a:off x="5716588" y="4595813"/>
            <a:ext cx="1603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a:solidFill>
                  <a:srgbClr val="C00000"/>
                </a:solidFill>
                <a:latin typeface="微软雅黑" panose="020B0503020204020204" pitchFamily="34" charset="-122"/>
                <a:ea typeface="微软雅黑" panose="020B0503020204020204" pitchFamily="34" charset="-122"/>
              </a:rPr>
              <a:t>10</a:t>
            </a:r>
            <a:r>
              <a:rPr lang="zh-CN" altLang="en-US" sz="1200">
                <a:solidFill>
                  <a:srgbClr val="C00000"/>
                </a:solidFill>
                <a:latin typeface="微软雅黑" panose="020B0503020204020204" pitchFamily="34" charset="-122"/>
                <a:ea typeface="微软雅黑" panose="020B0503020204020204" pitchFamily="34" charset="-122"/>
              </a:rPr>
              <a:t>、失效备援</a:t>
            </a:r>
          </a:p>
        </p:txBody>
      </p:sp>
      <p:grpSp>
        <p:nvGrpSpPr>
          <p:cNvPr id="112" name="组合 11264"/>
          <p:cNvGrpSpPr/>
          <p:nvPr/>
        </p:nvGrpSpPr>
        <p:grpSpPr bwMode="auto">
          <a:xfrm>
            <a:off x="9305925" y="2230438"/>
            <a:ext cx="2243138" cy="942975"/>
            <a:chOff x="7378290" y="2735277"/>
            <a:chExt cx="2241974" cy="942648"/>
          </a:xfrm>
        </p:grpSpPr>
        <p:pic>
          <p:nvPicPr>
            <p:cNvPr id="1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8290" y="2735277"/>
              <a:ext cx="2241974" cy="94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TextBox 135"/>
            <p:cNvSpPr txBox="1">
              <a:spLocks noChangeArrowheads="1"/>
            </p:cNvSpPr>
            <p:nvPr/>
          </p:nvSpPr>
          <p:spPr bwMode="auto">
            <a:xfrm>
              <a:off x="8015982" y="2833601"/>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rPr>
                <a:t>监控系统</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500"/>
                            </p:stCondLst>
                            <p:childTnLst>
                              <p:par>
                                <p:cTn id="21" presetID="27" presetClass="emph" presetSubtype="0" repeatCount="indefinite" fill="remove" grpId="0" nodeType="afterEffect">
                                  <p:stCondLst>
                                    <p:cond delay="0"/>
                                  </p:stCondLst>
                                  <p:endCondLst>
                                    <p:cond evt="onNext" delay="0">
                                      <p:tgtEl>
                                        <p:sldTgt/>
                                      </p:tgtEl>
                                    </p:cond>
                                  </p:endCondLst>
                                  <p:childTnLst>
                                    <p:animClr clrSpc="rgb" dir="cw">
                                      <p:cBhvr override="childStyle">
                                        <p:cTn id="22" dur="250" autoRev="1" fill="remove"/>
                                        <p:tgtEl>
                                          <p:spTgt spid="16"/>
                                        </p:tgtEl>
                                        <p:attrNameLst>
                                          <p:attrName>style.color</p:attrName>
                                        </p:attrNameLst>
                                      </p:cBhvr>
                                      <p:to>
                                        <a:schemeClr val="bg1"/>
                                      </p:to>
                                    </p:animClr>
                                    <p:animClr clrSpc="rgb" dir="cw">
                                      <p:cBhvr>
                                        <p:cTn id="23" dur="250" autoRev="1" fill="remove"/>
                                        <p:tgtEl>
                                          <p:spTgt spid="16"/>
                                        </p:tgtEl>
                                        <p:attrNameLst>
                                          <p:attrName>fillcolor</p:attrName>
                                        </p:attrNameLst>
                                      </p:cBhvr>
                                      <p:to>
                                        <a:schemeClr val="bg1"/>
                                      </p:to>
                                    </p:animClr>
                                    <p:set>
                                      <p:cBhvr>
                                        <p:cTn id="24" dur="250" autoRev="1" fill="remove"/>
                                        <p:tgtEl>
                                          <p:spTgt spid="16"/>
                                        </p:tgtEl>
                                        <p:attrNameLst>
                                          <p:attrName>fill.type</p:attrName>
                                        </p:attrNameLst>
                                      </p:cBhvr>
                                      <p:to>
                                        <p:strVal val="solid"/>
                                      </p:to>
                                    </p:set>
                                    <p:set>
                                      <p:cBhvr>
                                        <p:cTn id="25" dur="250" autoRev="1" fill="remove"/>
                                        <p:tgtEl>
                                          <p:spTgt spid="16"/>
                                        </p:tgtEl>
                                        <p:attrNameLst>
                                          <p:attrName>fill.on</p:attrName>
                                        </p:attrNameLst>
                                      </p:cBhvr>
                                      <p:to>
                                        <p:strVal val="true"/>
                                      </p:to>
                                    </p:set>
                                  </p:childTnLst>
                                </p:cTn>
                              </p:par>
                              <p:par>
                                <p:cTn id="26"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27" dur="250" autoRev="1" fill="remove"/>
                                        <p:tgtEl>
                                          <p:spTgt spid="9"/>
                                        </p:tgtEl>
                                        <p:attrNameLst>
                                          <p:attrName>style.color</p:attrName>
                                        </p:attrNameLst>
                                      </p:cBhvr>
                                      <p:to>
                                        <a:schemeClr val="bg1"/>
                                      </p:to>
                                    </p:animClr>
                                    <p:animClr clrSpc="rgb" dir="cw">
                                      <p:cBhvr>
                                        <p:cTn id="28" dur="250" autoRev="1" fill="remove"/>
                                        <p:tgtEl>
                                          <p:spTgt spid="9"/>
                                        </p:tgtEl>
                                        <p:attrNameLst>
                                          <p:attrName>fillcolor</p:attrName>
                                        </p:attrNameLst>
                                      </p:cBhvr>
                                      <p:to>
                                        <a:schemeClr val="bg1"/>
                                      </p:to>
                                    </p:animClr>
                                    <p:set>
                                      <p:cBhvr>
                                        <p:cTn id="29" dur="250" autoRev="1" fill="remove"/>
                                        <p:tgtEl>
                                          <p:spTgt spid="9"/>
                                        </p:tgtEl>
                                        <p:attrNameLst>
                                          <p:attrName>fill.type</p:attrName>
                                        </p:attrNameLst>
                                      </p:cBhvr>
                                      <p:to>
                                        <p:strVal val="solid"/>
                                      </p:to>
                                    </p:set>
                                    <p:set>
                                      <p:cBhvr>
                                        <p:cTn id="30" dur="250" autoRev="1" fill="remove"/>
                                        <p:tgtEl>
                                          <p:spTgt spid="9"/>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left)">
                                      <p:cBhvr>
                                        <p:cTn id="35" dur="200"/>
                                        <p:tgtEl>
                                          <p:spTgt spid="45"/>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200"/>
                                        <p:tgtEl>
                                          <p:spTgt spid="46"/>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wipe(left)">
                                      <p:cBhvr>
                                        <p:cTn id="43" dur="200"/>
                                        <p:tgtEl>
                                          <p:spTgt spid="47"/>
                                        </p:tgtEl>
                                      </p:cBhvr>
                                    </p:animEffect>
                                  </p:childTnLst>
                                </p:cTn>
                              </p:par>
                            </p:childTnLst>
                          </p:cTn>
                        </p:par>
                        <p:par>
                          <p:cTn id="44" fill="hold">
                            <p:stCondLst>
                              <p:cond delay="1500"/>
                            </p:stCondLst>
                            <p:childTnLst>
                              <p:par>
                                <p:cTn id="45" presetID="22" presetClass="entr" presetSubtype="8" fill="hold"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left)">
                                      <p:cBhvr>
                                        <p:cTn id="47" dur="200"/>
                                        <p:tgtEl>
                                          <p:spTgt spid="48"/>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left)">
                                      <p:cBhvr>
                                        <p:cTn id="51" dur="200"/>
                                        <p:tgtEl>
                                          <p:spTgt spid="49"/>
                                        </p:tgtEl>
                                      </p:cBhvr>
                                    </p:animEffect>
                                  </p:childTnLst>
                                </p:cTn>
                              </p:par>
                            </p:childTnLst>
                          </p:cTn>
                        </p:par>
                        <p:par>
                          <p:cTn id="52" fill="hold">
                            <p:stCondLst>
                              <p:cond delay="2500"/>
                            </p:stCondLst>
                            <p:childTnLst>
                              <p:par>
                                <p:cTn id="53" presetID="22" presetClass="entr" presetSubtype="8" fill="hold" nodeType="after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wipe(left)">
                                      <p:cBhvr>
                                        <p:cTn id="55" dur="200"/>
                                        <p:tgtEl>
                                          <p:spTgt spid="53"/>
                                        </p:tgtEl>
                                      </p:cBhvr>
                                    </p:animEffect>
                                  </p:childTnLst>
                                </p:cTn>
                              </p:par>
                            </p:childTnLst>
                          </p:cTn>
                        </p:par>
                        <p:par>
                          <p:cTn id="56" fill="hold">
                            <p:stCondLst>
                              <p:cond delay="3000"/>
                            </p:stCondLst>
                            <p:childTnLst>
                              <p:par>
                                <p:cTn id="57" presetID="22" presetClass="entr" presetSubtype="8" fill="hold" nodeType="after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wipe(left)">
                                      <p:cBhvr>
                                        <p:cTn id="59" dur="200"/>
                                        <p:tgtEl>
                                          <p:spTgt spid="54"/>
                                        </p:tgtEl>
                                      </p:cBhvr>
                                    </p:animEffect>
                                  </p:childTnLst>
                                </p:cTn>
                              </p:par>
                            </p:childTnLst>
                          </p:cTn>
                        </p:par>
                        <p:par>
                          <p:cTn id="60" fill="hold">
                            <p:stCondLst>
                              <p:cond delay="3500"/>
                            </p:stCondLst>
                            <p:childTnLst>
                              <p:par>
                                <p:cTn id="61" presetID="10" presetClass="entr" presetSubtype="0" fill="hold" grpId="0" nodeType="after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10" presetClass="entr" presetSubtype="0" fill="hold" nodeType="with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fade">
                                      <p:cBhvr>
                                        <p:cTn id="66" dur="500"/>
                                        <p:tgtEl>
                                          <p:spTgt spid="7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fade">
                                      <p:cBhvr>
                                        <p:cTn id="71" dur="500"/>
                                        <p:tgtEl>
                                          <p:spTgt spid="7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fade">
                                      <p:cBhvr>
                                        <p:cTn id="74" dur="500"/>
                                        <p:tgtEl>
                                          <p:spTgt spid="63"/>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66"/>
                                        </p:tgtEl>
                                        <p:attrNameLst>
                                          <p:attrName>style.visibility</p:attrName>
                                        </p:attrNameLst>
                                      </p:cBhvr>
                                      <p:to>
                                        <p:strVal val="visible"/>
                                      </p:to>
                                    </p:set>
                                    <p:animEffect transition="in" filter="fade">
                                      <p:cBhvr>
                                        <p:cTn id="78" dur="1000"/>
                                        <p:tgtEl>
                                          <p:spTgt spid="6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animEffect transition="in" filter="fade">
                                      <p:cBhvr>
                                        <p:cTn id="81" dur="1000"/>
                                        <p:tgtEl>
                                          <p:spTgt spid="6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fade">
                                      <p:cBhvr>
                                        <p:cTn id="86" dur="500"/>
                                        <p:tgtEl>
                                          <p:spTgt spid="76"/>
                                        </p:tgtEl>
                                      </p:cBhvr>
                                    </p:animEffect>
                                  </p:childTnLst>
                                </p:cTn>
                              </p:par>
                            </p:childTnLst>
                          </p:cTn>
                        </p:par>
                        <p:par>
                          <p:cTn id="87" fill="hold">
                            <p:stCondLst>
                              <p:cond delay="500"/>
                            </p:stCondLst>
                            <p:childTnLst>
                              <p:par>
                                <p:cTn id="88" presetID="22" presetClass="entr" presetSubtype="8" fill="hold"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wipe(left)">
                                      <p:cBhvr>
                                        <p:cTn id="90" dur="500"/>
                                        <p:tgtEl>
                                          <p:spTgt spid="5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fade">
                                      <p:cBhvr>
                                        <p:cTn id="93" dur="500"/>
                                        <p:tgtEl>
                                          <p:spTgt spid="60"/>
                                        </p:tgtEl>
                                      </p:cBhvr>
                                    </p:animEffect>
                                  </p:childTnLst>
                                </p:cTn>
                              </p:par>
                            </p:childTnLst>
                          </p:cTn>
                        </p:par>
                        <p:par>
                          <p:cTn id="94" fill="hold">
                            <p:stCondLst>
                              <p:cond delay="1000"/>
                            </p:stCondLst>
                            <p:childTnLst>
                              <p:par>
                                <p:cTn id="95" presetID="22" presetClass="entr" presetSubtype="8" fill="hold" nodeType="after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wipe(left)">
                                      <p:cBhvr>
                                        <p:cTn id="97" dur="500"/>
                                        <p:tgtEl>
                                          <p:spTgt spid="43"/>
                                        </p:tgtEl>
                                      </p:cBhvr>
                                    </p:animEffect>
                                  </p:childTnLst>
                                </p:cTn>
                              </p:par>
                              <p:par>
                                <p:cTn id="98" presetID="22" presetClass="entr" presetSubtype="8" fill="hold" nodeType="withEffect">
                                  <p:stCondLst>
                                    <p:cond delay="0"/>
                                  </p:stCondLst>
                                  <p:childTnLst>
                                    <p:set>
                                      <p:cBhvr>
                                        <p:cTn id="99" dur="1" fill="hold">
                                          <p:stCondLst>
                                            <p:cond delay="0"/>
                                          </p:stCondLst>
                                        </p:cTn>
                                        <p:tgtEl>
                                          <p:spTgt spid="55"/>
                                        </p:tgtEl>
                                        <p:attrNameLst>
                                          <p:attrName>style.visibility</p:attrName>
                                        </p:attrNameLst>
                                      </p:cBhvr>
                                      <p:to>
                                        <p:strVal val="visible"/>
                                      </p:to>
                                    </p:set>
                                    <p:animEffect transition="in" filter="wipe(left)">
                                      <p:cBhvr>
                                        <p:cTn id="100" dur="500"/>
                                        <p:tgtEl>
                                          <p:spTgt spid="55"/>
                                        </p:tgtEl>
                                      </p:cBhvr>
                                    </p:animEffect>
                                  </p:childTnLst>
                                </p:cTn>
                              </p:par>
                            </p:childTnLst>
                          </p:cTn>
                        </p:par>
                        <p:par>
                          <p:cTn id="101" fill="hold">
                            <p:stCondLst>
                              <p:cond delay="1500"/>
                            </p:stCondLst>
                            <p:childTnLst>
                              <p:par>
                                <p:cTn id="102" presetID="10" presetClass="entr" presetSubtype="0" fill="hold" grpId="0" nodeType="afterEffect">
                                  <p:stCondLst>
                                    <p:cond delay="0"/>
                                  </p:stCondLst>
                                  <p:childTnLst>
                                    <p:set>
                                      <p:cBhvr>
                                        <p:cTn id="103" dur="1" fill="hold">
                                          <p:stCondLst>
                                            <p:cond delay="0"/>
                                          </p:stCondLst>
                                        </p:cTn>
                                        <p:tgtEl>
                                          <p:spTgt spid="61"/>
                                        </p:tgtEl>
                                        <p:attrNameLst>
                                          <p:attrName>style.visibility</p:attrName>
                                        </p:attrNameLst>
                                      </p:cBhvr>
                                      <p:to>
                                        <p:strVal val="visible"/>
                                      </p:to>
                                    </p:set>
                                    <p:animEffect transition="in" filter="fade">
                                      <p:cBhvr>
                                        <p:cTn id="104" dur="500"/>
                                        <p:tgtEl>
                                          <p:spTgt spid="61"/>
                                        </p:tgtEl>
                                      </p:cBhvr>
                                    </p:animEffect>
                                  </p:childTnLst>
                                </p:cTn>
                              </p:par>
                            </p:childTnLst>
                          </p:cTn>
                        </p:par>
                        <p:par>
                          <p:cTn id="105" fill="hold">
                            <p:stCondLst>
                              <p:cond delay="2000"/>
                            </p:stCondLst>
                            <p:childTnLst>
                              <p:par>
                                <p:cTn id="106" presetID="10" presetClass="entr" presetSubtype="0" fill="hold" nodeType="after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fade">
                                      <p:cBhvr>
                                        <p:cTn id="111" dur="500"/>
                                        <p:tgtEl>
                                          <p:spTgt spid="42"/>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79"/>
                                        </p:tgtEl>
                                        <p:attrNameLst>
                                          <p:attrName>style.visibility</p:attrName>
                                        </p:attrNameLst>
                                      </p:cBhvr>
                                      <p:to>
                                        <p:strVal val="visible"/>
                                      </p:to>
                                    </p:set>
                                    <p:animEffect transition="in" filter="fade">
                                      <p:cBhvr>
                                        <p:cTn id="116" dur="500"/>
                                        <p:tgtEl>
                                          <p:spTgt spid="7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animEffect transition="in" filter="fade">
                                      <p:cBhvr>
                                        <p:cTn id="119" dur="500"/>
                                        <p:tgtEl>
                                          <p:spTgt spid="62"/>
                                        </p:tgtEl>
                                      </p:cBhvr>
                                    </p:animEffect>
                                  </p:childTnLst>
                                </p:cTn>
                              </p:par>
                            </p:childTnLst>
                          </p:cTn>
                        </p:par>
                        <p:par>
                          <p:cTn id="120" fill="hold">
                            <p:stCondLst>
                              <p:cond delay="500"/>
                            </p:stCondLst>
                            <p:childTnLst>
                              <p:par>
                                <p:cTn id="121" presetID="22" presetClass="entr" presetSubtype="8" fill="hold" nodeType="afterEffect">
                                  <p:stCondLst>
                                    <p:cond delay="100"/>
                                  </p:stCondLst>
                                  <p:childTnLst>
                                    <p:set>
                                      <p:cBhvr>
                                        <p:cTn id="122" dur="1" fill="hold">
                                          <p:stCondLst>
                                            <p:cond delay="0"/>
                                          </p:stCondLst>
                                        </p:cTn>
                                        <p:tgtEl>
                                          <p:spTgt spid="44"/>
                                        </p:tgtEl>
                                        <p:attrNameLst>
                                          <p:attrName>style.visibility</p:attrName>
                                        </p:attrNameLst>
                                      </p:cBhvr>
                                      <p:to>
                                        <p:strVal val="visible"/>
                                      </p:to>
                                    </p:set>
                                    <p:animEffect transition="in" filter="wipe(left)">
                                      <p:cBhvr>
                                        <p:cTn id="123" dur="500"/>
                                        <p:tgtEl>
                                          <p:spTgt spid="44"/>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86"/>
                                        </p:tgtEl>
                                        <p:attrNameLst>
                                          <p:attrName>style.visibility</p:attrName>
                                        </p:attrNameLst>
                                      </p:cBhvr>
                                      <p:to>
                                        <p:strVal val="visible"/>
                                      </p:to>
                                    </p:set>
                                    <p:animEffect transition="in" filter="fade">
                                      <p:cBhvr>
                                        <p:cTn id="128" dur="500"/>
                                        <p:tgtEl>
                                          <p:spTgt spid="8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5"/>
                                        </p:tgtEl>
                                        <p:attrNameLst>
                                          <p:attrName>style.visibility</p:attrName>
                                        </p:attrNameLst>
                                      </p:cBhvr>
                                      <p:to>
                                        <p:strVal val="visible"/>
                                      </p:to>
                                    </p:set>
                                    <p:animEffect transition="in" filter="fade">
                                      <p:cBhvr>
                                        <p:cTn id="131" dur="500"/>
                                        <p:tgtEl>
                                          <p:spTgt spid="85"/>
                                        </p:tgtEl>
                                      </p:cBhvr>
                                    </p:animEffect>
                                  </p:childTnLst>
                                </p:cTn>
                              </p:par>
                            </p:childTnLst>
                          </p:cTn>
                        </p:par>
                        <p:par>
                          <p:cTn id="132" fill="hold">
                            <p:stCondLst>
                              <p:cond delay="500"/>
                            </p:stCondLst>
                            <p:childTnLst>
                              <p:par>
                                <p:cTn id="133" presetID="10" presetClass="entr" presetSubtype="0" fill="hold" nodeType="afterEffect">
                                  <p:stCondLst>
                                    <p:cond delay="0"/>
                                  </p:stCondLst>
                                  <p:childTnLst>
                                    <p:set>
                                      <p:cBhvr>
                                        <p:cTn id="134" dur="1" fill="hold">
                                          <p:stCondLst>
                                            <p:cond delay="0"/>
                                          </p:stCondLst>
                                        </p:cTn>
                                        <p:tgtEl>
                                          <p:spTgt spid="82"/>
                                        </p:tgtEl>
                                        <p:attrNameLst>
                                          <p:attrName>style.visibility</p:attrName>
                                        </p:attrNameLst>
                                      </p:cBhvr>
                                      <p:to>
                                        <p:strVal val="visible"/>
                                      </p:to>
                                    </p:set>
                                    <p:animEffect transition="in" filter="fade">
                                      <p:cBhvr>
                                        <p:cTn id="135" dur="200"/>
                                        <p:tgtEl>
                                          <p:spTgt spid="82"/>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64"/>
                                        </p:tgtEl>
                                        <p:attrNameLst>
                                          <p:attrName>style.visibility</p:attrName>
                                        </p:attrNameLst>
                                      </p:cBhvr>
                                      <p:to>
                                        <p:strVal val="visible"/>
                                      </p:to>
                                    </p:set>
                                    <p:animEffect transition="in" filter="fade">
                                      <p:cBhvr>
                                        <p:cTn id="138" dur="200"/>
                                        <p:tgtEl>
                                          <p:spTgt spid="64"/>
                                        </p:tgtEl>
                                      </p:cBhvr>
                                    </p:animEffect>
                                  </p:childTnLst>
                                </p:cTn>
                              </p:par>
                            </p:childTnLst>
                          </p:cTn>
                        </p:par>
                        <p:par>
                          <p:cTn id="139" fill="hold">
                            <p:stCondLst>
                              <p:cond delay="1000"/>
                            </p:stCondLst>
                            <p:childTnLst>
                              <p:par>
                                <p:cTn id="140" presetID="27" presetClass="emph" presetSubtype="0" repeatCount="indefinite" fill="remove" grpId="1" nodeType="afterEffect">
                                  <p:stCondLst>
                                    <p:cond delay="0"/>
                                  </p:stCondLst>
                                  <p:endCondLst>
                                    <p:cond evt="onNext" delay="0">
                                      <p:tgtEl>
                                        <p:sldTgt/>
                                      </p:tgtEl>
                                    </p:cond>
                                  </p:endCondLst>
                                  <p:childTnLst>
                                    <p:animClr clrSpc="rgb" dir="cw">
                                      <p:cBhvr override="childStyle">
                                        <p:cTn id="141" dur="250" autoRev="1" fill="remove"/>
                                        <p:tgtEl>
                                          <p:spTgt spid="42"/>
                                        </p:tgtEl>
                                        <p:attrNameLst>
                                          <p:attrName>style.color</p:attrName>
                                        </p:attrNameLst>
                                      </p:cBhvr>
                                      <p:to>
                                        <a:schemeClr val="bg1"/>
                                      </p:to>
                                    </p:animClr>
                                    <p:animClr clrSpc="rgb" dir="cw">
                                      <p:cBhvr>
                                        <p:cTn id="142" dur="250" autoRev="1" fill="remove"/>
                                        <p:tgtEl>
                                          <p:spTgt spid="42"/>
                                        </p:tgtEl>
                                        <p:attrNameLst>
                                          <p:attrName>fillcolor</p:attrName>
                                        </p:attrNameLst>
                                      </p:cBhvr>
                                      <p:to>
                                        <a:schemeClr val="bg1"/>
                                      </p:to>
                                    </p:animClr>
                                    <p:set>
                                      <p:cBhvr>
                                        <p:cTn id="143" dur="250" autoRev="1" fill="remove"/>
                                        <p:tgtEl>
                                          <p:spTgt spid="42"/>
                                        </p:tgtEl>
                                        <p:attrNameLst>
                                          <p:attrName>fill.type</p:attrName>
                                        </p:attrNameLst>
                                      </p:cBhvr>
                                      <p:to>
                                        <p:strVal val="solid"/>
                                      </p:to>
                                    </p:set>
                                    <p:set>
                                      <p:cBhvr>
                                        <p:cTn id="144" dur="250" autoRev="1" fill="remove"/>
                                        <p:tgtEl>
                                          <p:spTgt spid="42"/>
                                        </p:tgtEl>
                                        <p:attrNameLst>
                                          <p:attrName>fill.on</p:attrName>
                                        </p:attrNameLst>
                                      </p:cBhvr>
                                      <p:to>
                                        <p:strVal val="true"/>
                                      </p:to>
                                    </p:set>
                                  </p:childTnLst>
                                </p:cTn>
                              </p:par>
                              <p:par>
                                <p:cTn id="145" presetID="27" presetClass="emph" presetSubtype="0" repeatCount="indefinite" fill="remove" grpId="1" nodeType="withEffect">
                                  <p:stCondLst>
                                    <p:cond delay="0"/>
                                  </p:stCondLst>
                                  <p:endCondLst>
                                    <p:cond evt="onNext" delay="0">
                                      <p:tgtEl>
                                        <p:sldTgt/>
                                      </p:tgtEl>
                                    </p:cond>
                                  </p:endCondLst>
                                  <p:childTnLst>
                                    <p:animClr clrSpc="rgb" dir="cw">
                                      <p:cBhvr override="childStyle">
                                        <p:cTn id="146" dur="250" autoRev="1" fill="remove"/>
                                        <p:tgtEl>
                                          <p:spTgt spid="86"/>
                                        </p:tgtEl>
                                        <p:attrNameLst>
                                          <p:attrName>style.color</p:attrName>
                                        </p:attrNameLst>
                                      </p:cBhvr>
                                      <p:to>
                                        <a:schemeClr val="bg1"/>
                                      </p:to>
                                    </p:animClr>
                                    <p:animClr clrSpc="rgb" dir="cw">
                                      <p:cBhvr>
                                        <p:cTn id="147" dur="250" autoRev="1" fill="remove"/>
                                        <p:tgtEl>
                                          <p:spTgt spid="86"/>
                                        </p:tgtEl>
                                        <p:attrNameLst>
                                          <p:attrName>fillcolor</p:attrName>
                                        </p:attrNameLst>
                                      </p:cBhvr>
                                      <p:to>
                                        <a:schemeClr val="bg1"/>
                                      </p:to>
                                    </p:animClr>
                                    <p:set>
                                      <p:cBhvr>
                                        <p:cTn id="148" dur="250" autoRev="1" fill="remove"/>
                                        <p:tgtEl>
                                          <p:spTgt spid="86"/>
                                        </p:tgtEl>
                                        <p:attrNameLst>
                                          <p:attrName>fill.type</p:attrName>
                                        </p:attrNameLst>
                                      </p:cBhvr>
                                      <p:to>
                                        <p:strVal val="solid"/>
                                      </p:to>
                                    </p:set>
                                    <p:set>
                                      <p:cBhvr>
                                        <p:cTn id="149" dur="250" autoRev="1" fill="remove"/>
                                        <p:tgtEl>
                                          <p:spTgt spid="86"/>
                                        </p:tgtEl>
                                        <p:attrNameLst>
                                          <p:attrName>fill.on</p:attrName>
                                        </p:attrNameLst>
                                      </p:cBhvr>
                                      <p:to>
                                        <p:strVal val="true"/>
                                      </p:to>
                                    </p:set>
                                  </p:childTnLst>
                                </p:cTn>
                              </p:par>
                              <p:par>
                                <p:cTn id="150" presetID="27" presetClass="emph" presetSubtype="0" repeatCount="indefinite" fill="remove" grpId="1" nodeType="withEffect">
                                  <p:stCondLst>
                                    <p:cond delay="0"/>
                                  </p:stCondLst>
                                  <p:endCondLst>
                                    <p:cond evt="onNext" delay="0">
                                      <p:tgtEl>
                                        <p:sldTgt/>
                                      </p:tgtEl>
                                    </p:cond>
                                  </p:endCondLst>
                                  <p:childTnLst>
                                    <p:animClr clrSpc="rgb" dir="cw">
                                      <p:cBhvr override="childStyle">
                                        <p:cTn id="151" dur="250" autoRev="1" fill="remove"/>
                                        <p:tgtEl>
                                          <p:spTgt spid="85"/>
                                        </p:tgtEl>
                                        <p:attrNameLst>
                                          <p:attrName>style.color</p:attrName>
                                        </p:attrNameLst>
                                      </p:cBhvr>
                                      <p:to>
                                        <a:schemeClr val="bg1"/>
                                      </p:to>
                                    </p:animClr>
                                    <p:animClr clrSpc="rgb" dir="cw">
                                      <p:cBhvr>
                                        <p:cTn id="152" dur="250" autoRev="1" fill="remove"/>
                                        <p:tgtEl>
                                          <p:spTgt spid="85"/>
                                        </p:tgtEl>
                                        <p:attrNameLst>
                                          <p:attrName>fillcolor</p:attrName>
                                        </p:attrNameLst>
                                      </p:cBhvr>
                                      <p:to>
                                        <a:schemeClr val="bg1"/>
                                      </p:to>
                                    </p:animClr>
                                    <p:set>
                                      <p:cBhvr>
                                        <p:cTn id="153" dur="250" autoRev="1" fill="remove"/>
                                        <p:tgtEl>
                                          <p:spTgt spid="85"/>
                                        </p:tgtEl>
                                        <p:attrNameLst>
                                          <p:attrName>fill.type</p:attrName>
                                        </p:attrNameLst>
                                      </p:cBhvr>
                                      <p:to>
                                        <p:strVal val="solid"/>
                                      </p:to>
                                    </p:set>
                                    <p:set>
                                      <p:cBhvr>
                                        <p:cTn id="154" dur="250" autoRev="1" fill="remove"/>
                                        <p:tgtEl>
                                          <p:spTgt spid="85"/>
                                        </p:tgtEl>
                                        <p:attrNameLst>
                                          <p:attrName>fill.on</p:attrName>
                                        </p:attrNameLst>
                                      </p:cBhvr>
                                      <p:to>
                                        <p:strVal val="true"/>
                                      </p:to>
                                    </p:se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87"/>
                                        </p:tgtEl>
                                        <p:attrNameLst>
                                          <p:attrName>style.visibility</p:attrName>
                                        </p:attrNameLst>
                                      </p:cBhvr>
                                      <p:to>
                                        <p:strVal val="visible"/>
                                      </p:to>
                                    </p:set>
                                    <p:animEffect transition="in" filter="fade">
                                      <p:cBhvr>
                                        <p:cTn id="159" dur="500"/>
                                        <p:tgtEl>
                                          <p:spTgt spid="87"/>
                                        </p:tgtEl>
                                      </p:cBhvr>
                                    </p:animEffect>
                                  </p:childTnLst>
                                </p:cTn>
                              </p:par>
                              <p:par>
                                <p:cTn id="160" presetID="10" presetClass="exit" presetSubtype="0" fill="hold" grpId="1" nodeType="withEffect">
                                  <p:stCondLst>
                                    <p:cond delay="0"/>
                                  </p:stCondLst>
                                  <p:childTnLst>
                                    <p:animEffect transition="out" filter="fade">
                                      <p:cBhvr>
                                        <p:cTn id="161" dur="500"/>
                                        <p:tgtEl>
                                          <p:spTgt spid="63"/>
                                        </p:tgtEl>
                                      </p:cBhvr>
                                    </p:animEffect>
                                    <p:set>
                                      <p:cBhvr>
                                        <p:cTn id="162" dur="1" fill="hold">
                                          <p:stCondLst>
                                            <p:cond delay="499"/>
                                          </p:stCondLst>
                                        </p:cTn>
                                        <p:tgtEl>
                                          <p:spTgt spid="63"/>
                                        </p:tgtEl>
                                        <p:attrNameLst>
                                          <p:attrName>style.visibility</p:attrName>
                                        </p:attrNameLst>
                                      </p:cBhvr>
                                      <p:to>
                                        <p:strVal val="hidden"/>
                                      </p:to>
                                    </p:set>
                                  </p:childTnLst>
                                </p:cTn>
                              </p:par>
                            </p:childTnLst>
                          </p:cTn>
                        </p:par>
                        <p:par>
                          <p:cTn id="163" fill="hold">
                            <p:stCondLst>
                              <p:cond delay="500"/>
                            </p:stCondLst>
                            <p:childTnLst>
                              <p:par>
                                <p:cTn id="164" presetID="22" presetClass="exit" presetSubtype="2" fill="hold" nodeType="afterEffect">
                                  <p:stCondLst>
                                    <p:cond delay="0"/>
                                  </p:stCondLst>
                                  <p:childTnLst>
                                    <p:animEffect transition="out" filter="wipe(right)">
                                      <p:cBhvr>
                                        <p:cTn id="165" dur="200"/>
                                        <p:tgtEl>
                                          <p:spTgt spid="54"/>
                                        </p:tgtEl>
                                      </p:cBhvr>
                                    </p:animEffect>
                                    <p:set>
                                      <p:cBhvr>
                                        <p:cTn id="166" dur="1" fill="hold">
                                          <p:stCondLst>
                                            <p:cond delay="199"/>
                                          </p:stCondLst>
                                        </p:cTn>
                                        <p:tgtEl>
                                          <p:spTgt spid="54"/>
                                        </p:tgtEl>
                                        <p:attrNameLst>
                                          <p:attrName>style.visibility</p:attrName>
                                        </p:attrNameLst>
                                      </p:cBhvr>
                                      <p:to>
                                        <p:strVal val="hidden"/>
                                      </p:to>
                                    </p:set>
                                  </p:childTnLst>
                                </p:cTn>
                              </p:par>
                            </p:childTnLst>
                          </p:cTn>
                        </p:par>
                        <p:par>
                          <p:cTn id="167" fill="hold">
                            <p:stCondLst>
                              <p:cond delay="1000"/>
                            </p:stCondLst>
                            <p:childTnLst>
                              <p:par>
                                <p:cTn id="168" presetID="22" presetClass="exit" presetSubtype="2" fill="hold" nodeType="afterEffect">
                                  <p:stCondLst>
                                    <p:cond delay="0"/>
                                  </p:stCondLst>
                                  <p:childTnLst>
                                    <p:animEffect transition="out" filter="wipe(right)">
                                      <p:cBhvr>
                                        <p:cTn id="169" dur="200"/>
                                        <p:tgtEl>
                                          <p:spTgt spid="53"/>
                                        </p:tgtEl>
                                      </p:cBhvr>
                                    </p:animEffect>
                                    <p:set>
                                      <p:cBhvr>
                                        <p:cTn id="170" dur="1" fill="hold">
                                          <p:stCondLst>
                                            <p:cond delay="199"/>
                                          </p:stCondLst>
                                        </p:cTn>
                                        <p:tgtEl>
                                          <p:spTgt spid="53"/>
                                        </p:tgtEl>
                                        <p:attrNameLst>
                                          <p:attrName>style.visibility</p:attrName>
                                        </p:attrNameLst>
                                      </p:cBhvr>
                                      <p:to>
                                        <p:strVal val="hidden"/>
                                      </p:to>
                                    </p:set>
                                  </p:childTnLst>
                                </p:cTn>
                              </p:par>
                            </p:childTnLst>
                          </p:cTn>
                        </p:par>
                        <p:par>
                          <p:cTn id="171" fill="hold">
                            <p:stCondLst>
                              <p:cond delay="1500"/>
                            </p:stCondLst>
                            <p:childTnLst>
                              <p:par>
                                <p:cTn id="172" presetID="22" presetClass="exit" presetSubtype="2" fill="hold" nodeType="afterEffect">
                                  <p:stCondLst>
                                    <p:cond delay="0"/>
                                  </p:stCondLst>
                                  <p:childTnLst>
                                    <p:animEffect transition="out" filter="wipe(right)">
                                      <p:cBhvr>
                                        <p:cTn id="173" dur="200"/>
                                        <p:tgtEl>
                                          <p:spTgt spid="49"/>
                                        </p:tgtEl>
                                      </p:cBhvr>
                                    </p:animEffect>
                                    <p:set>
                                      <p:cBhvr>
                                        <p:cTn id="174" dur="1" fill="hold">
                                          <p:stCondLst>
                                            <p:cond delay="199"/>
                                          </p:stCondLst>
                                        </p:cTn>
                                        <p:tgtEl>
                                          <p:spTgt spid="49"/>
                                        </p:tgtEl>
                                        <p:attrNameLst>
                                          <p:attrName>style.visibility</p:attrName>
                                        </p:attrNameLst>
                                      </p:cBhvr>
                                      <p:to>
                                        <p:strVal val="hidden"/>
                                      </p:to>
                                    </p:set>
                                  </p:childTnLst>
                                </p:cTn>
                              </p:par>
                            </p:childTnLst>
                          </p:cTn>
                        </p:par>
                        <p:par>
                          <p:cTn id="175" fill="hold">
                            <p:stCondLst>
                              <p:cond delay="2000"/>
                            </p:stCondLst>
                            <p:childTnLst>
                              <p:par>
                                <p:cTn id="176" presetID="22" presetClass="exit" presetSubtype="2" fill="hold" nodeType="afterEffect">
                                  <p:stCondLst>
                                    <p:cond delay="0"/>
                                  </p:stCondLst>
                                  <p:childTnLst>
                                    <p:animEffect transition="out" filter="wipe(right)">
                                      <p:cBhvr>
                                        <p:cTn id="177" dur="200"/>
                                        <p:tgtEl>
                                          <p:spTgt spid="48"/>
                                        </p:tgtEl>
                                      </p:cBhvr>
                                    </p:animEffect>
                                    <p:set>
                                      <p:cBhvr>
                                        <p:cTn id="178" dur="1" fill="hold">
                                          <p:stCondLst>
                                            <p:cond delay="199"/>
                                          </p:stCondLst>
                                        </p:cTn>
                                        <p:tgtEl>
                                          <p:spTgt spid="48"/>
                                        </p:tgtEl>
                                        <p:attrNameLst>
                                          <p:attrName>style.visibility</p:attrName>
                                        </p:attrNameLst>
                                      </p:cBhvr>
                                      <p:to>
                                        <p:strVal val="hidden"/>
                                      </p:to>
                                    </p:set>
                                  </p:childTnLst>
                                </p:cTn>
                              </p:par>
                            </p:childTnLst>
                          </p:cTn>
                        </p:par>
                        <p:par>
                          <p:cTn id="179" fill="hold">
                            <p:stCondLst>
                              <p:cond delay="2500"/>
                            </p:stCondLst>
                            <p:childTnLst>
                              <p:par>
                                <p:cTn id="180" presetID="22" presetClass="exit" presetSubtype="2" fill="hold" nodeType="afterEffect">
                                  <p:stCondLst>
                                    <p:cond delay="0"/>
                                  </p:stCondLst>
                                  <p:childTnLst>
                                    <p:animEffect transition="out" filter="wipe(right)">
                                      <p:cBhvr>
                                        <p:cTn id="181" dur="200"/>
                                        <p:tgtEl>
                                          <p:spTgt spid="47"/>
                                        </p:tgtEl>
                                      </p:cBhvr>
                                    </p:animEffect>
                                    <p:set>
                                      <p:cBhvr>
                                        <p:cTn id="182" dur="1" fill="hold">
                                          <p:stCondLst>
                                            <p:cond delay="199"/>
                                          </p:stCondLst>
                                        </p:cTn>
                                        <p:tgtEl>
                                          <p:spTgt spid="47"/>
                                        </p:tgtEl>
                                        <p:attrNameLst>
                                          <p:attrName>style.visibility</p:attrName>
                                        </p:attrNameLst>
                                      </p:cBhvr>
                                      <p:to>
                                        <p:strVal val="hidden"/>
                                      </p:to>
                                    </p:set>
                                  </p:childTnLst>
                                </p:cTn>
                              </p:par>
                            </p:childTnLst>
                          </p:cTn>
                        </p:par>
                        <p:par>
                          <p:cTn id="183" fill="hold">
                            <p:stCondLst>
                              <p:cond delay="3000"/>
                            </p:stCondLst>
                            <p:childTnLst>
                              <p:par>
                                <p:cTn id="184" presetID="22" presetClass="exit" presetSubtype="2" fill="hold" nodeType="afterEffect">
                                  <p:stCondLst>
                                    <p:cond delay="0"/>
                                  </p:stCondLst>
                                  <p:childTnLst>
                                    <p:animEffect transition="out" filter="wipe(right)">
                                      <p:cBhvr>
                                        <p:cTn id="185" dur="200"/>
                                        <p:tgtEl>
                                          <p:spTgt spid="46"/>
                                        </p:tgtEl>
                                      </p:cBhvr>
                                    </p:animEffect>
                                    <p:set>
                                      <p:cBhvr>
                                        <p:cTn id="186" dur="1" fill="hold">
                                          <p:stCondLst>
                                            <p:cond delay="199"/>
                                          </p:stCondLst>
                                        </p:cTn>
                                        <p:tgtEl>
                                          <p:spTgt spid="46"/>
                                        </p:tgtEl>
                                        <p:attrNameLst>
                                          <p:attrName>style.visibility</p:attrName>
                                        </p:attrNameLst>
                                      </p:cBhvr>
                                      <p:to>
                                        <p:strVal val="hidden"/>
                                      </p:to>
                                    </p:set>
                                  </p:childTnLst>
                                </p:cTn>
                              </p:par>
                            </p:childTnLst>
                          </p:cTn>
                        </p:par>
                        <p:par>
                          <p:cTn id="187" fill="hold">
                            <p:stCondLst>
                              <p:cond delay="3500"/>
                            </p:stCondLst>
                            <p:childTnLst>
                              <p:par>
                                <p:cTn id="188" presetID="22" presetClass="exit" presetSubtype="2" fill="hold" nodeType="afterEffect">
                                  <p:stCondLst>
                                    <p:cond delay="0"/>
                                  </p:stCondLst>
                                  <p:childTnLst>
                                    <p:animEffect transition="out" filter="wipe(right)">
                                      <p:cBhvr>
                                        <p:cTn id="189" dur="200"/>
                                        <p:tgtEl>
                                          <p:spTgt spid="45"/>
                                        </p:tgtEl>
                                      </p:cBhvr>
                                    </p:animEffect>
                                    <p:set>
                                      <p:cBhvr>
                                        <p:cTn id="190" dur="1" fill="hold">
                                          <p:stCondLst>
                                            <p:cond delay="199"/>
                                          </p:stCondLst>
                                        </p:cTn>
                                        <p:tgtEl>
                                          <p:spTgt spid="45"/>
                                        </p:tgtEl>
                                        <p:attrNameLst>
                                          <p:attrName>style.visibility</p:attrName>
                                        </p:attrNameLst>
                                      </p:cBhvr>
                                      <p:to>
                                        <p:strVal val="hidden"/>
                                      </p:to>
                                    </p:set>
                                  </p:childTnLst>
                                </p:cTn>
                              </p:par>
                            </p:childTnLst>
                          </p:cTn>
                        </p:par>
                        <p:par>
                          <p:cTn id="191" fill="hold">
                            <p:stCondLst>
                              <p:cond delay="4000"/>
                            </p:stCondLst>
                            <p:childTnLst>
                              <p:par>
                                <p:cTn id="192" presetID="10" presetClass="exit" presetSubtype="0" fill="hold" grpId="1" nodeType="afterEffect">
                                  <p:stCondLst>
                                    <p:cond delay="0"/>
                                  </p:stCondLst>
                                  <p:childTnLst>
                                    <p:animEffect transition="out" filter="fade">
                                      <p:cBhvr>
                                        <p:cTn id="193" dur="500"/>
                                        <p:tgtEl>
                                          <p:spTgt spid="57"/>
                                        </p:tgtEl>
                                      </p:cBhvr>
                                    </p:animEffect>
                                    <p:set>
                                      <p:cBhvr>
                                        <p:cTn id="194" dur="1" fill="hold">
                                          <p:stCondLst>
                                            <p:cond delay="499"/>
                                          </p:stCondLst>
                                        </p:cTn>
                                        <p:tgtEl>
                                          <p:spTgt spid="57"/>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0" presetClass="entr" presetSubtype="0" fill="hold" nodeType="clickEffect">
                                  <p:stCondLst>
                                    <p:cond delay="0"/>
                                  </p:stCondLst>
                                  <p:childTnLst>
                                    <p:set>
                                      <p:cBhvr>
                                        <p:cTn id="198" dur="1" fill="hold">
                                          <p:stCondLst>
                                            <p:cond delay="0"/>
                                          </p:stCondLst>
                                        </p:cTn>
                                        <p:tgtEl>
                                          <p:spTgt spid="90"/>
                                        </p:tgtEl>
                                        <p:attrNameLst>
                                          <p:attrName>style.visibility</p:attrName>
                                        </p:attrNameLst>
                                      </p:cBhvr>
                                      <p:to>
                                        <p:strVal val="visible"/>
                                      </p:to>
                                    </p:set>
                                    <p:animEffect transition="in" filter="fade">
                                      <p:cBhvr>
                                        <p:cTn id="199" dur="500"/>
                                        <p:tgtEl>
                                          <p:spTgt spid="90"/>
                                        </p:tgtEl>
                                      </p:cBhvr>
                                    </p:animEffect>
                                  </p:childTnLst>
                                </p:cTn>
                              </p:par>
                            </p:childTnLst>
                          </p:cTn>
                        </p:par>
                        <p:par>
                          <p:cTn id="200" fill="hold">
                            <p:stCondLst>
                              <p:cond delay="500"/>
                            </p:stCondLst>
                            <p:childTnLst>
                              <p:par>
                                <p:cTn id="201" presetID="10" presetClass="exit" presetSubtype="0" fill="hold" nodeType="afterEffect">
                                  <p:stCondLst>
                                    <p:cond delay="0"/>
                                  </p:stCondLst>
                                  <p:childTnLst>
                                    <p:animEffect transition="out" filter="fade">
                                      <p:cBhvr>
                                        <p:cTn id="202" dur="500"/>
                                        <p:tgtEl>
                                          <p:spTgt spid="37"/>
                                        </p:tgtEl>
                                      </p:cBhvr>
                                    </p:animEffect>
                                    <p:set>
                                      <p:cBhvr>
                                        <p:cTn id="203" dur="1" fill="hold">
                                          <p:stCondLst>
                                            <p:cond delay="499"/>
                                          </p:stCondLst>
                                        </p:cTn>
                                        <p:tgtEl>
                                          <p:spTgt spid="37"/>
                                        </p:tgtEl>
                                        <p:attrNameLst>
                                          <p:attrName>style.visibility</p:attrName>
                                        </p:attrNameLst>
                                      </p:cBhvr>
                                      <p:to>
                                        <p:strVal val="hidden"/>
                                      </p:to>
                                    </p:set>
                                  </p:childTnLst>
                                </p:cTn>
                              </p:par>
                            </p:childTnLst>
                          </p:cTn>
                        </p:par>
                        <p:par>
                          <p:cTn id="204" fill="hold">
                            <p:stCondLst>
                              <p:cond delay="1000"/>
                            </p:stCondLst>
                            <p:childTnLst>
                              <p:par>
                                <p:cTn id="205" presetID="10" presetClass="exit" presetSubtype="0" fill="hold" grpId="2" nodeType="afterEffect">
                                  <p:stCondLst>
                                    <p:cond delay="0"/>
                                  </p:stCondLst>
                                  <p:childTnLst>
                                    <p:animEffect transition="out" filter="fade">
                                      <p:cBhvr>
                                        <p:cTn id="206" dur="500"/>
                                        <p:tgtEl>
                                          <p:spTgt spid="42"/>
                                        </p:tgtEl>
                                      </p:cBhvr>
                                    </p:animEffect>
                                    <p:set>
                                      <p:cBhvr>
                                        <p:cTn id="207" dur="1" fill="hold">
                                          <p:stCondLst>
                                            <p:cond delay="499"/>
                                          </p:stCondLst>
                                        </p:cTn>
                                        <p:tgtEl>
                                          <p:spTgt spid="42"/>
                                        </p:tgtEl>
                                        <p:attrNameLst>
                                          <p:attrName>style.visibility</p:attrName>
                                        </p:attrNameLst>
                                      </p:cBhvr>
                                      <p:to>
                                        <p:strVal val="hidden"/>
                                      </p:to>
                                    </p:set>
                                  </p:childTnLst>
                                </p:cTn>
                              </p:par>
                            </p:childTnLst>
                          </p:cTn>
                        </p:par>
                        <p:par>
                          <p:cTn id="208" fill="hold">
                            <p:stCondLst>
                              <p:cond delay="1500"/>
                            </p:stCondLst>
                            <p:childTnLst>
                              <p:par>
                                <p:cTn id="209" presetID="22" presetClass="exit" presetSubtype="2" fill="hold" nodeType="afterEffect">
                                  <p:stCondLst>
                                    <p:cond delay="0"/>
                                  </p:stCondLst>
                                  <p:childTnLst>
                                    <p:animEffect transition="out" filter="wipe(right)">
                                      <p:cBhvr>
                                        <p:cTn id="210" dur="500"/>
                                        <p:tgtEl>
                                          <p:spTgt spid="43"/>
                                        </p:tgtEl>
                                      </p:cBhvr>
                                    </p:animEffect>
                                    <p:set>
                                      <p:cBhvr>
                                        <p:cTn id="211" dur="1" fill="hold">
                                          <p:stCondLst>
                                            <p:cond delay="499"/>
                                          </p:stCondLst>
                                        </p:cTn>
                                        <p:tgtEl>
                                          <p:spTgt spid="43"/>
                                        </p:tgtEl>
                                        <p:attrNameLst>
                                          <p:attrName>style.visibility</p:attrName>
                                        </p:attrNameLst>
                                      </p:cBhvr>
                                      <p:to>
                                        <p:strVal val="hidden"/>
                                      </p:to>
                                    </p:set>
                                  </p:childTnLst>
                                </p:cTn>
                              </p:par>
                              <p:par>
                                <p:cTn id="212" presetID="22" presetClass="exit" presetSubtype="2" fill="hold" nodeType="withEffect">
                                  <p:stCondLst>
                                    <p:cond delay="0"/>
                                  </p:stCondLst>
                                  <p:childTnLst>
                                    <p:animEffect transition="out" filter="wipe(right)">
                                      <p:cBhvr>
                                        <p:cTn id="213" dur="500"/>
                                        <p:tgtEl>
                                          <p:spTgt spid="55"/>
                                        </p:tgtEl>
                                      </p:cBhvr>
                                    </p:animEffect>
                                    <p:set>
                                      <p:cBhvr>
                                        <p:cTn id="214" dur="1" fill="hold">
                                          <p:stCondLst>
                                            <p:cond delay="499"/>
                                          </p:stCondLst>
                                        </p:cTn>
                                        <p:tgtEl>
                                          <p:spTgt spid="55"/>
                                        </p:tgtEl>
                                        <p:attrNameLst>
                                          <p:attrName>style.visibility</p:attrName>
                                        </p:attrNameLst>
                                      </p:cBhvr>
                                      <p:to>
                                        <p:strVal val="hidden"/>
                                      </p:to>
                                    </p:set>
                                  </p:childTnLst>
                                </p:cTn>
                              </p:par>
                              <p:par>
                                <p:cTn id="215" presetID="22" presetClass="exit" presetSubtype="2" fill="hold" nodeType="withEffect">
                                  <p:stCondLst>
                                    <p:cond delay="0"/>
                                  </p:stCondLst>
                                  <p:childTnLst>
                                    <p:animEffect transition="out" filter="wipe(right)">
                                      <p:cBhvr>
                                        <p:cTn id="216" dur="500"/>
                                        <p:tgtEl>
                                          <p:spTgt spid="44"/>
                                        </p:tgtEl>
                                      </p:cBhvr>
                                    </p:animEffect>
                                    <p:set>
                                      <p:cBhvr>
                                        <p:cTn id="217" dur="1" fill="hold">
                                          <p:stCondLst>
                                            <p:cond delay="499"/>
                                          </p:stCondLst>
                                        </p:cTn>
                                        <p:tgtEl>
                                          <p:spTgt spid="44"/>
                                        </p:tgtEl>
                                        <p:attrNameLst>
                                          <p:attrName>style.visibility</p:attrName>
                                        </p:attrNameLst>
                                      </p:cBhvr>
                                      <p:to>
                                        <p:strVal val="hidden"/>
                                      </p:to>
                                    </p:set>
                                  </p:childTnLst>
                                </p:cTn>
                              </p:par>
                            </p:childTnLst>
                          </p:cTn>
                        </p:par>
                        <p:par>
                          <p:cTn id="218" fill="hold">
                            <p:stCondLst>
                              <p:cond delay="2000"/>
                            </p:stCondLst>
                            <p:childTnLst>
                              <p:par>
                                <p:cTn id="219" presetID="10" presetClass="exit" presetSubtype="0" fill="hold" nodeType="afterEffect">
                                  <p:stCondLst>
                                    <p:cond delay="0"/>
                                  </p:stCondLst>
                                  <p:childTnLst>
                                    <p:animEffect transition="out" filter="fade">
                                      <p:cBhvr>
                                        <p:cTn id="220" dur="500"/>
                                        <p:tgtEl>
                                          <p:spTgt spid="59"/>
                                        </p:tgtEl>
                                      </p:cBhvr>
                                    </p:animEffect>
                                    <p:set>
                                      <p:cBhvr>
                                        <p:cTn id="221" dur="1" fill="hold">
                                          <p:stCondLst>
                                            <p:cond delay="499"/>
                                          </p:stCondLst>
                                        </p:cTn>
                                        <p:tgtEl>
                                          <p:spTgt spid="59"/>
                                        </p:tgtEl>
                                        <p:attrNameLst>
                                          <p:attrName>style.visibility</p:attrName>
                                        </p:attrNameLst>
                                      </p:cBhvr>
                                      <p:to>
                                        <p:strVal val="hidden"/>
                                      </p:to>
                                    </p:set>
                                  </p:childTnLst>
                                </p:cTn>
                              </p:par>
                              <p:par>
                                <p:cTn id="222" presetID="10" presetClass="exit" presetSubtype="0" fill="hold" grpId="1" nodeType="withEffect">
                                  <p:stCondLst>
                                    <p:cond delay="0"/>
                                  </p:stCondLst>
                                  <p:childTnLst>
                                    <p:animEffect transition="out" filter="fade">
                                      <p:cBhvr>
                                        <p:cTn id="223" dur="500"/>
                                        <p:tgtEl>
                                          <p:spTgt spid="60"/>
                                        </p:tgtEl>
                                      </p:cBhvr>
                                    </p:animEffect>
                                    <p:set>
                                      <p:cBhvr>
                                        <p:cTn id="224" dur="1" fill="hold">
                                          <p:stCondLst>
                                            <p:cond delay="499"/>
                                          </p:stCondLst>
                                        </p:cTn>
                                        <p:tgtEl>
                                          <p:spTgt spid="60"/>
                                        </p:tgtEl>
                                        <p:attrNameLst>
                                          <p:attrName>style.visibility</p:attrName>
                                        </p:attrNameLst>
                                      </p:cBhvr>
                                      <p:to>
                                        <p:strVal val="hidden"/>
                                      </p:to>
                                    </p:set>
                                  </p:childTnLst>
                                </p:cTn>
                              </p:par>
                              <p:par>
                                <p:cTn id="225" presetID="10" presetClass="exit" presetSubtype="0" fill="hold" grpId="1" nodeType="withEffect">
                                  <p:stCondLst>
                                    <p:cond delay="0"/>
                                  </p:stCondLst>
                                  <p:childTnLst>
                                    <p:animEffect transition="out" filter="fade">
                                      <p:cBhvr>
                                        <p:cTn id="226" dur="500"/>
                                        <p:tgtEl>
                                          <p:spTgt spid="61"/>
                                        </p:tgtEl>
                                      </p:cBhvr>
                                    </p:animEffect>
                                    <p:set>
                                      <p:cBhvr>
                                        <p:cTn id="227" dur="1" fill="hold">
                                          <p:stCondLst>
                                            <p:cond delay="499"/>
                                          </p:stCondLst>
                                        </p:cTn>
                                        <p:tgtEl>
                                          <p:spTgt spid="61"/>
                                        </p:tgtEl>
                                        <p:attrNameLst>
                                          <p:attrName>style.visibility</p:attrName>
                                        </p:attrNameLst>
                                      </p:cBhvr>
                                      <p:to>
                                        <p:strVal val="hidden"/>
                                      </p:to>
                                    </p:set>
                                  </p:childTnLst>
                                </p:cTn>
                              </p:par>
                              <p:par>
                                <p:cTn id="228" presetID="10" presetClass="exit" presetSubtype="0" fill="hold" grpId="1" nodeType="withEffect">
                                  <p:stCondLst>
                                    <p:cond delay="0"/>
                                  </p:stCondLst>
                                  <p:childTnLst>
                                    <p:animEffect transition="out" filter="fade">
                                      <p:cBhvr>
                                        <p:cTn id="229" dur="500"/>
                                        <p:tgtEl>
                                          <p:spTgt spid="62"/>
                                        </p:tgtEl>
                                      </p:cBhvr>
                                    </p:animEffect>
                                    <p:set>
                                      <p:cBhvr>
                                        <p:cTn id="230" dur="1" fill="hold">
                                          <p:stCondLst>
                                            <p:cond delay="499"/>
                                          </p:stCondLst>
                                        </p:cTn>
                                        <p:tgtEl>
                                          <p:spTgt spid="62"/>
                                        </p:tgtEl>
                                        <p:attrNameLst>
                                          <p:attrName>style.visibility</p:attrName>
                                        </p:attrNameLst>
                                      </p:cBhvr>
                                      <p:to>
                                        <p:strVal val="hidden"/>
                                      </p:to>
                                    </p:set>
                                  </p:childTnLst>
                                </p:cTn>
                              </p:par>
                              <p:par>
                                <p:cTn id="231" presetID="10" presetClass="exit" presetSubtype="0" fill="hold" grpId="1" nodeType="withEffect">
                                  <p:stCondLst>
                                    <p:cond delay="0"/>
                                  </p:stCondLst>
                                  <p:childTnLst>
                                    <p:animEffect transition="out" filter="fade">
                                      <p:cBhvr>
                                        <p:cTn id="232" dur="500"/>
                                        <p:tgtEl>
                                          <p:spTgt spid="64"/>
                                        </p:tgtEl>
                                      </p:cBhvr>
                                    </p:animEffect>
                                    <p:set>
                                      <p:cBhvr>
                                        <p:cTn id="233" dur="1" fill="hold">
                                          <p:stCondLst>
                                            <p:cond delay="499"/>
                                          </p:stCondLst>
                                        </p:cTn>
                                        <p:tgtEl>
                                          <p:spTgt spid="64"/>
                                        </p:tgtEl>
                                        <p:attrNameLst>
                                          <p:attrName>style.visibility</p:attrName>
                                        </p:attrNameLst>
                                      </p:cBhvr>
                                      <p:to>
                                        <p:strVal val="hidden"/>
                                      </p:to>
                                    </p:set>
                                  </p:childTnLst>
                                </p:cTn>
                              </p:par>
                            </p:childTnLst>
                          </p:cTn>
                        </p:par>
                      </p:childTnLst>
                    </p:cTn>
                  </p:par>
                  <p:par>
                    <p:cTn id="234" fill="hold">
                      <p:stCondLst>
                        <p:cond delay="indefinite"/>
                      </p:stCondLst>
                      <p:childTnLst>
                        <p:par>
                          <p:cTn id="235" fill="hold">
                            <p:stCondLst>
                              <p:cond delay="0"/>
                            </p:stCondLst>
                            <p:childTnLst>
                              <p:par>
                                <p:cTn id="236" presetID="10" presetClass="entr" presetSubtype="0" fill="hold" nodeType="clickEffect">
                                  <p:stCondLst>
                                    <p:cond delay="0"/>
                                  </p:stCondLst>
                                  <p:childTnLst>
                                    <p:set>
                                      <p:cBhvr>
                                        <p:cTn id="237" dur="1" fill="hold">
                                          <p:stCondLst>
                                            <p:cond delay="0"/>
                                          </p:stCondLst>
                                        </p:cTn>
                                        <p:tgtEl>
                                          <p:spTgt spid="103"/>
                                        </p:tgtEl>
                                        <p:attrNameLst>
                                          <p:attrName>style.visibility</p:attrName>
                                        </p:attrNameLst>
                                      </p:cBhvr>
                                      <p:to>
                                        <p:strVal val="visible"/>
                                      </p:to>
                                    </p:set>
                                    <p:animEffect transition="in" filter="fade">
                                      <p:cBhvr>
                                        <p:cTn id="238" dur="500"/>
                                        <p:tgtEl>
                                          <p:spTgt spid="103"/>
                                        </p:tgtEl>
                                      </p:cBhvr>
                                    </p:animEffect>
                                  </p:childTnLst>
                                </p:cTn>
                              </p:par>
                              <p:par>
                                <p:cTn id="239" presetID="22" presetClass="entr" presetSubtype="4" fill="hold" grpId="0" nodeType="withEffect">
                                  <p:stCondLst>
                                    <p:cond delay="0"/>
                                  </p:stCondLst>
                                  <p:childTnLst>
                                    <p:set>
                                      <p:cBhvr>
                                        <p:cTn id="240" dur="1" fill="hold">
                                          <p:stCondLst>
                                            <p:cond delay="0"/>
                                          </p:stCondLst>
                                        </p:cTn>
                                        <p:tgtEl>
                                          <p:spTgt spid="96"/>
                                        </p:tgtEl>
                                        <p:attrNameLst>
                                          <p:attrName>style.visibility</p:attrName>
                                        </p:attrNameLst>
                                      </p:cBhvr>
                                      <p:to>
                                        <p:strVal val="visible"/>
                                      </p:to>
                                    </p:set>
                                    <p:animEffect transition="in" filter="wipe(down)">
                                      <p:cBhvr>
                                        <p:cTn id="241" dur="500"/>
                                        <p:tgtEl>
                                          <p:spTgt spid="96"/>
                                        </p:tgtEl>
                                      </p:cBhvr>
                                    </p:animEffect>
                                  </p:childTnLst>
                                </p:cTn>
                              </p:par>
                            </p:childTnLst>
                          </p:cTn>
                        </p:par>
                        <p:par>
                          <p:cTn id="242" fill="hold">
                            <p:stCondLst>
                              <p:cond delay="500"/>
                            </p:stCondLst>
                            <p:childTnLst>
                              <p:par>
                                <p:cTn id="243" presetID="27" presetClass="emph" presetSubtype="0" fill="remove" grpId="1" nodeType="afterEffect">
                                  <p:stCondLst>
                                    <p:cond delay="0"/>
                                  </p:stCondLst>
                                  <p:childTnLst>
                                    <p:animClr clrSpc="rgb" dir="cw">
                                      <p:cBhvr override="childStyle">
                                        <p:cTn id="244" dur="250" autoRev="1" fill="remove"/>
                                        <p:tgtEl>
                                          <p:spTgt spid="96"/>
                                        </p:tgtEl>
                                        <p:attrNameLst>
                                          <p:attrName>style.color</p:attrName>
                                        </p:attrNameLst>
                                      </p:cBhvr>
                                      <p:to>
                                        <a:schemeClr val="bg1"/>
                                      </p:to>
                                    </p:animClr>
                                    <p:animClr clrSpc="rgb" dir="cw">
                                      <p:cBhvr>
                                        <p:cTn id="245" dur="250" autoRev="1" fill="remove"/>
                                        <p:tgtEl>
                                          <p:spTgt spid="96"/>
                                        </p:tgtEl>
                                        <p:attrNameLst>
                                          <p:attrName>fillcolor</p:attrName>
                                        </p:attrNameLst>
                                      </p:cBhvr>
                                      <p:to>
                                        <a:schemeClr val="bg1"/>
                                      </p:to>
                                    </p:animClr>
                                    <p:set>
                                      <p:cBhvr>
                                        <p:cTn id="246" dur="250" autoRev="1" fill="remove"/>
                                        <p:tgtEl>
                                          <p:spTgt spid="96"/>
                                        </p:tgtEl>
                                        <p:attrNameLst>
                                          <p:attrName>fill.type</p:attrName>
                                        </p:attrNameLst>
                                      </p:cBhvr>
                                      <p:to>
                                        <p:strVal val="solid"/>
                                      </p:to>
                                    </p:set>
                                    <p:set>
                                      <p:cBhvr>
                                        <p:cTn id="247" dur="250" autoRev="1" fill="remove"/>
                                        <p:tgtEl>
                                          <p:spTgt spid="96"/>
                                        </p:tgtEl>
                                        <p:attrNameLst>
                                          <p:attrName>fill.on</p:attrName>
                                        </p:attrNameLst>
                                      </p:cBhvr>
                                      <p:to>
                                        <p:strVal val="true"/>
                                      </p:to>
                                    </p:se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nodeType="clickEffect">
                                  <p:stCondLst>
                                    <p:cond delay="0"/>
                                  </p:stCondLst>
                                  <p:childTnLst>
                                    <p:set>
                                      <p:cBhvr>
                                        <p:cTn id="251" dur="1" fill="hold">
                                          <p:stCondLst>
                                            <p:cond delay="0"/>
                                          </p:stCondLst>
                                        </p:cTn>
                                        <p:tgtEl>
                                          <p:spTgt spid="97"/>
                                        </p:tgtEl>
                                        <p:attrNameLst>
                                          <p:attrName>style.visibility</p:attrName>
                                        </p:attrNameLst>
                                      </p:cBhvr>
                                      <p:to>
                                        <p:strVal val="visible"/>
                                      </p:to>
                                    </p:set>
                                    <p:animEffect transition="in" filter="fade">
                                      <p:cBhvr>
                                        <p:cTn id="252" dur="500"/>
                                        <p:tgtEl>
                                          <p:spTgt spid="97"/>
                                        </p:tgtEl>
                                      </p:cBhvr>
                                    </p:animEffect>
                                  </p:childTnLst>
                                </p:cTn>
                              </p:par>
                            </p:childTnLst>
                          </p:cTn>
                        </p:par>
                        <p:par>
                          <p:cTn id="253" fill="hold">
                            <p:stCondLst>
                              <p:cond delay="500"/>
                            </p:stCondLst>
                            <p:childTnLst>
                              <p:par>
                                <p:cTn id="254" presetID="10" presetClass="entr" presetSubtype="0" fill="hold" nodeType="afterEffect">
                                  <p:stCondLst>
                                    <p:cond delay="0"/>
                                  </p:stCondLst>
                                  <p:childTnLst>
                                    <p:set>
                                      <p:cBhvr>
                                        <p:cTn id="255" dur="1" fill="hold">
                                          <p:stCondLst>
                                            <p:cond delay="0"/>
                                          </p:stCondLst>
                                        </p:cTn>
                                        <p:tgtEl>
                                          <p:spTgt spid="108"/>
                                        </p:tgtEl>
                                        <p:attrNameLst>
                                          <p:attrName>style.visibility</p:attrName>
                                        </p:attrNameLst>
                                      </p:cBhvr>
                                      <p:to>
                                        <p:strVal val="visible"/>
                                      </p:to>
                                    </p:set>
                                    <p:animEffect transition="in" filter="fade">
                                      <p:cBhvr>
                                        <p:cTn id="256" dur="500"/>
                                        <p:tgtEl>
                                          <p:spTgt spid="108"/>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111"/>
                                        </p:tgtEl>
                                        <p:attrNameLst>
                                          <p:attrName>style.visibility</p:attrName>
                                        </p:attrNameLst>
                                      </p:cBhvr>
                                      <p:to>
                                        <p:strVal val="visible"/>
                                      </p:to>
                                    </p:set>
                                    <p:animEffect transition="in" filter="fade">
                                      <p:cBhvr>
                                        <p:cTn id="259" dur="500"/>
                                        <p:tgtEl>
                                          <p:spTgt spid="111"/>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102"/>
                                        </p:tgtEl>
                                        <p:attrNameLst>
                                          <p:attrName>style.visibility</p:attrName>
                                        </p:attrNameLst>
                                      </p:cBhvr>
                                      <p:to>
                                        <p:strVal val="visible"/>
                                      </p:to>
                                    </p:set>
                                    <p:animEffect transition="in" filter="fade">
                                      <p:cBhvr>
                                        <p:cTn id="262" dur="500"/>
                                        <p:tgtEl>
                                          <p:spTgt spid="102"/>
                                        </p:tgtEl>
                                      </p:cBhvr>
                                    </p:animEffect>
                                  </p:childTnLst>
                                </p:cTn>
                              </p:par>
                            </p:childTnLst>
                          </p:cTn>
                        </p:par>
                        <p:par>
                          <p:cTn id="263" fill="hold">
                            <p:stCondLst>
                              <p:cond delay="1000"/>
                            </p:stCondLst>
                            <p:childTnLst>
                              <p:par>
                                <p:cTn id="264" presetID="27" presetClass="emph" presetSubtype="0" repeatCount="indefinite" fill="remove" grpId="1" nodeType="afterEffect">
                                  <p:stCondLst>
                                    <p:cond delay="0"/>
                                  </p:stCondLst>
                                  <p:endCondLst>
                                    <p:cond evt="onNext" delay="0">
                                      <p:tgtEl>
                                        <p:sldTgt/>
                                      </p:tgtEl>
                                    </p:cond>
                                  </p:endCondLst>
                                  <p:childTnLst>
                                    <p:animClr clrSpc="rgb" dir="cw">
                                      <p:cBhvr override="childStyle">
                                        <p:cTn id="265" dur="250" autoRev="1" fill="remove"/>
                                        <p:tgtEl>
                                          <p:spTgt spid="102"/>
                                        </p:tgtEl>
                                        <p:attrNameLst>
                                          <p:attrName>style.color</p:attrName>
                                        </p:attrNameLst>
                                      </p:cBhvr>
                                      <p:to>
                                        <a:schemeClr val="bg1"/>
                                      </p:to>
                                    </p:animClr>
                                    <p:animClr clrSpc="rgb" dir="cw">
                                      <p:cBhvr>
                                        <p:cTn id="266" dur="250" autoRev="1" fill="remove"/>
                                        <p:tgtEl>
                                          <p:spTgt spid="102"/>
                                        </p:tgtEl>
                                        <p:attrNameLst>
                                          <p:attrName>fillcolor</p:attrName>
                                        </p:attrNameLst>
                                      </p:cBhvr>
                                      <p:to>
                                        <a:schemeClr val="bg1"/>
                                      </p:to>
                                    </p:animClr>
                                    <p:set>
                                      <p:cBhvr>
                                        <p:cTn id="267" dur="250" autoRev="1" fill="remove"/>
                                        <p:tgtEl>
                                          <p:spTgt spid="102"/>
                                        </p:tgtEl>
                                        <p:attrNameLst>
                                          <p:attrName>fill.type</p:attrName>
                                        </p:attrNameLst>
                                      </p:cBhvr>
                                      <p:to>
                                        <p:strVal val="solid"/>
                                      </p:to>
                                    </p:set>
                                    <p:set>
                                      <p:cBhvr>
                                        <p:cTn id="268" dur="250" autoRev="1" fill="remove"/>
                                        <p:tgtEl>
                                          <p:spTgt spid="102"/>
                                        </p:tgtEl>
                                        <p:attrNameLst>
                                          <p:attrName>fill.on</p:attrName>
                                        </p:attrNameLst>
                                      </p:cBhvr>
                                      <p:to>
                                        <p:strVal val="true"/>
                                      </p:to>
                                    </p:set>
                                  </p:childTnLst>
                                </p:cTn>
                              </p:par>
                            </p:childTnLst>
                          </p:cTn>
                        </p:par>
                        <p:par>
                          <p:cTn id="269" fill="hold">
                            <p:stCondLst>
                              <p:cond delay="1500"/>
                            </p:stCondLst>
                            <p:childTnLst>
                              <p:par>
                                <p:cTn id="270" presetID="22" presetClass="entr" presetSubtype="2" fill="hold" nodeType="afterEffect">
                                  <p:stCondLst>
                                    <p:cond delay="0"/>
                                  </p:stCondLst>
                                  <p:childTnLst>
                                    <p:set>
                                      <p:cBhvr>
                                        <p:cTn id="271" dur="1" fill="hold">
                                          <p:stCondLst>
                                            <p:cond delay="0"/>
                                          </p:stCondLst>
                                        </p:cTn>
                                        <p:tgtEl>
                                          <p:spTgt spid="106"/>
                                        </p:tgtEl>
                                        <p:attrNameLst>
                                          <p:attrName>style.visibility</p:attrName>
                                        </p:attrNameLst>
                                      </p:cBhvr>
                                      <p:to>
                                        <p:strVal val="visible"/>
                                      </p:to>
                                    </p:set>
                                    <p:animEffect transition="in" filter="wipe(right)">
                                      <p:cBhvr>
                                        <p:cTn id="272" dur="500"/>
                                        <p:tgtEl>
                                          <p:spTgt spid="106"/>
                                        </p:tgtEl>
                                      </p:cBhvr>
                                    </p:animEffect>
                                  </p:childTnLst>
                                </p:cTn>
                              </p:par>
                              <p:par>
                                <p:cTn id="273" presetID="22" presetClass="entr" presetSubtype="2" fill="hold" nodeType="withEffect">
                                  <p:stCondLst>
                                    <p:cond delay="0"/>
                                  </p:stCondLst>
                                  <p:childTnLst>
                                    <p:set>
                                      <p:cBhvr>
                                        <p:cTn id="274" dur="1" fill="hold">
                                          <p:stCondLst>
                                            <p:cond delay="0"/>
                                          </p:stCondLst>
                                        </p:cTn>
                                        <p:tgtEl>
                                          <p:spTgt spid="107"/>
                                        </p:tgtEl>
                                        <p:attrNameLst>
                                          <p:attrName>style.visibility</p:attrName>
                                        </p:attrNameLst>
                                      </p:cBhvr>
                                      <p:to>
                                        <p:strVal val="visible"/>
                                      </p:to>
                                    </p:set>
                                    <p:animEffect transition="in" filter="wipe(right)">
                                      <p:cBhvr>
                                        <p:cTn id="275" dur="500"/>
                                        <p:tgtEl>
                                          <p:spTgt spid="107"/>
                                        </p:tgtEl>
                                      </p:cBhvr>
                                    </p:animEffect>
                                  </p:childTnLst>
                                </p:cTn>
                              </p:par>
                            </p:childTnLst>
                          </p:cTn>
                        </p:par>
                        <p:par>
                          <p:cTn id="276" fill="hold">
                            <p:stCondLst>
                              <p:cond delay="2000"/>
                            </p:stCondLst>
                            <p:childTnLst>
                              <p:par>
                                <p:cTn id="277" presetID="10" presetClass="exit" presetSubtype="0" fill="hold" grpId="1" nodeType="afterEffect">
                                  <p:stCondLst>
                                    <p:cond delay="0"/>
                                  </p:stCondLst>
                                  <p:childTnLst>
                                    <p:animEffect transition="out" filter="fade">
                                      <p:cBhvr>
                                        <p:cTn id="278" dur="500"/>
                                        <p:tgtEl>
                                          <p:spTgt spid="111"/>
                                        </p:tgtEl>
                                      </p:cBhvr>
                                    </p:animEffect>
                                    <p:set>
                                      <p:cBhvr>
                                        <p:cTn id="279"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6" grpId="0" bldLvl="0" animBg="1"/>
      <p:bldP spid="42" grpId="0" bldLvl="0" animBg="1"/>
      <p:bldP spid="42" grpId="1" bldLvl="0" animBg="1"/>
      <p:bldP spid="42" grpId="2" bldLvl="0" animBg="1"/>
      <p:bldP spid="56" grpId="0"/>
      <p:bldP spid="57" grpId="0"/>
      <p:bldP spid="57" grpId="1"/>
      <p:bldP spid="60" grpId="0"/>
      <p:bldP spid="60" grpId="1"/>
      <p:bldP spid="61" grpId="0"/>
      <p:bldP spid="61" grpId="1"/>
      <p:bldP spid="62" grpId="0"/>
      <p:bldP spid="62" grpId="1"/>
      <p:bldP spid="63" grpId="0"/>
      <p:bldP spid="63" grpId="1"/>
      <p:bldP spid="64" grpId="0"/>
      <p:bldP spid="64" grpId="1"/>
      <p:bldP spid="65" grpId="0" bldLvl="0" animBg="1"/>
      <p:bldP spid="66" grpId="0" bldLvl="0" animBg="1"/>
      <p:bldP spid="85" grpId="0" bldLvl="0" animBg="1"/>
      <p:bldP spid="85" grpId="1" bldLvl="0" animBg="1"/>
      <p:bldP spid="86" grpId="0" bldLvl="0" animBg="1"/>
      <p:bldP spid="86" grpId="1" bldLvl="0" animBg="1"/>
      <p:bldP spid="96" grpId="0" bldLvl="0" animBg="1"/>
      <p:bldP spid="96" grpId="1" bldLvl="0" animBg="1"/>
      <p:bldP spid="102" grpId="0" bldLvl="0" animBg="1"/>
      <p:bldP spid="102" grpId="1" bldLvl="0" animBg="1"/>
      <p:bldP spid="111" grpId="0"/>
      <p:bldP spid="11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04315" y="152400"/>
            <a:ext cx="6148705" cy="808990"/>
          </a:xfrm>
        </p:spPr>
        <p:txBody>
          <a:bodyPr/>
          <a:lstStyle/>
          <a:p>
            <a:r>
              <a:rPr lang="zh-CN" altLang="en-US" sz="2800" dirty="0" smtClean="0">
                <a:solidFill>
                  <a:schemeClr val="accent3">
                    <a:lumMod val="50000"/>
                  </a:schemeClr>
                </a:solidFill>
                <a:latin typeface="微软雅黑" panose="020B0503020204020204" pitchFamily="34" charset="-122"/>
                <a:ea typeface="微软雅黑" panose="020B0503020204020204" pitchFamily="34" charset="-122"/>
                <a:cs typeface="+mn-cs"/>
              </a:rPr>
              <a:t>实际案例</a:t>
            </a:r>
            <a:endParaRPr lang="zh-CN" altLang="en-US" sz="2800" dirty="0" smtClean="0">
              <a:solidFill>
                <a:schemeClr val="accent3">
                  <a:lumMod val="50000"/>
                </a:schemeClr>
              </a:solidFill>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12702" t="25605" r="13589" b="31337"/>
          <a:stretch>
            <a:fillRect/>
          </a:stretch>
        </p:blipFill>
        <p:spPr>
          <a:xfrm>
            <a:off x="740801" y="871667"/>
            <a:ext cx="2109896" cy="689860"/>
          </a:xfrm>
          <a:prstGeom prst="rect">
            <a:avLst/>
          </a:prstGeom>
        </p:spPr>
      </p:pic>
      <p:sp>
        <p:nvSpPr>
          <p:cNvPr id="4" name="矩形 10"/>
          <p:cNvSpPr>
            <a:spLocks noChangeArrowheads="1"/>
          </p:cNvSpPr>
          <p:nvPr/>
        </p:nvSpPr>
        <p:spPr bwMode="auto">
          <a:xfrm>
            <a:off x="6776238" y="968302"/>
            <a:ext cx="5048519" cy="345743"/>
          </a:xfrm>
          <a:prstGeom prst="rect">
            <a:avLst/>
          </a:prstGeom>
          <a:solidFill>
            <a:srgbClr val="017069"/>
          </a:solidFill>
          <a:ln w="9525" algn="ctr">
            <a:solidFill>
              <a:srgbClr val="017069"/>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b="1" dirty="0" smtClean="0">
                <a:solidFill>
                  <a:schemeClr val="bg1"/>
                </a:solidFill>
                <a:latin typeface="微软雅黑" panose="020B0503020204020204" pitchFamily="34" charset="-122"/>
                <a:ea typeface="微软雅黑" panose="020B0503020204020204" pitchFamily="34" charset="-122"/>
              </a:rPr>
              <a:t>解决方案</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 name="矩形 11"/>
          <p:cNvSpPr>
            <a:spLocks noChangeArrowheads="1"/>
          </p:cNvSpPr>
          <p:nvPr/>
        </p:nvSpPr>
        <p:spPr bwMode="auto">
          <a:xfrm>
            <a:off x="6776238" y="1314045"/>
            <a:ext cx="5048519" cy="1909124"/>
          </a:xfrm>
          <a:prstGeom prst="rect">
            <a:avLst/>
          </a:prstGeom>
          <a:solidFill>
            <a:schemeClr val="bg1"/>
          </a:solidFill>
          <a:ln w="9525" algn="ctr">
            <a:solidFill>
              <a:srgbClr val="017069"/>
            </a:solidFill>
            <a:round/>
          </a:ln>
        </p:spPr>
        <p:txBody>
          <a:bodyPr anchor="t"/>
          <a:lstStyle/>
          <a:p>
            <a:pPr indent="266700" algn="just" eaLnBrk="0" hangingPunct="0">
              <a:lnSpc>
                <a:spcPct val="150000"/>
              </a:lnSpc>
              <a:spcAft>
                <a:spcPts val="0"/>
              </a:spcAft>
            </a:pPr>
            <a:r>
              <a:rPr lang="zh-CN" altLang="en-US" sz="1400" b="1" kern="100" dirty="0" smtClean="0">
                <a:solidFill>
                  <a:srgbClr val="C00000"/>
                </a:solidFill>
                <a:latin typeface="微软雅黑" panose="020B0503020204020204" pitchFamily="34" charset="-122"/>
                <a:ea typeface="微软雅黑" panose="020B0503020204020204" pitchFamily="34" charset="-122"/>
              </a:rPr>
              <a:t>应用服务资源池</a:t>
            </a:r>
            <a:endParaRPr lang="en-US" altLang="zh-CN" sz="1400" b="1" kern="100" dirty="0" smtClean="0">
              <a:solidFill>
                <a:srgbClr val="C00000"/>
              </a:solidFill>
              <a:latin typeface="微软雅黑" panose="020B0503020204020204" pitchFamily="34" charset="-122"/>
              <a:ea typeface="微软雅黑" panose="020B0503020204020204" pitchFamily="34" charset="-122"/>
            </a:endParaRPr>
          </a:p>
          <a:p>
            <a:pPr indent="266700" algn="just" eaLnBrk="0" hangingPunct="0">
              <a:lnSpc>
                <a:spcPct val="150000"/>
              </a:lnSpc>
              <a:spcAft>
                <a:spcPts val="0"/>
              </a:spcAft>
            </a:pPr>
            <a:r>
              <a:rPr lang="zh-CN" altLang="en-US" sz="1100" kern="100" dirty="0" smtClean="0">
                <a:latin typeface="微软雅黑" panose="020B0503020204020204" pitchFamily="34" charset="-122"/>
                <a:ea typeface="微软雅黑" panose="020B0503020204020204" pitchFamily="34" charset="-122"/>
              </a:rPr>
              <a:t>在基础设施资源池之上，实现</a:t>
            </a:r>
            <a:r>
              <a:rPr lang="zh-CN" altLang="zh-CN" sz="1100" kern="100" dirty="0" smtClean="0">
                <a:latin typeface="微软雅黑" panose="020B0503020204020204" pitchFamily="34" charset="-122"/>
                <a:ea typeface="微软雅黑" panose="020B0503020204020204" pitchFamily="34" charset="-122"/>
              </a:rPr>
              <a:t>数据库</a:t>
            </a:r>
            <a:r>
              <a:rPr lang="zh-CN" altLang="zh-CN" sz="1100" kern="100" dirty="0">
                <a:latin typeface="微软雅黑" panose="020B0503020204020204" pitchFamily="34" charset="-122"/>
                <a:ea typeface="微软雅黑" panose="020B0503020204020204" pitchFamily="34" charset="-122"/>
              </a:rPr>
              <a:t>、中间件、负载均衡等软件的自动化</a:t>
            </a:r>
            <a:r>
              <a:rPr lang="zh-CN" altLang="zh-CN" sz="1100" kern="100" dirty="0" smtClean="0">
                <a:latin typeface="微软雅黑" panose="020B0503020204020204" pitchFamily="34" charset="-122"/>
                <a:ea typeface="微软雅黑" panose="020B0503020204020204" pitchFamily="34" charset="-122"/>
              </a:rPr>
              <a:t>安装</a:t>
            </a:r>
            <a:r>
              <a:rPr lang="zh-CN" altLang="en-US" sz="1100" kern="100" dirty="0" smtClean="0">
                <a:latin typeface="微软雅黑" panose="020B0503020204020204" pitchFamily="34" charset="-122"/>
                <a:ea typeface="微软雅黑" panose="020B0503020204020204" pitchFamily="34" charset="-122"/>
              </a:rPr>
              <a:t>和</a:t>
            </a:r>
            <a:r>
              <a:rPr lang="zh-CN" altLang="zh-CN" sz="1100" kern="100" dirty="0" smtClean="0">
                <a:latin typeface="微软雅黑" panose="020B0503020204020204" pitchFamily="34" charset="-122"/>
                <a:ea typeface="微软雅黑" panose="020B0503020204020204" pitchFamily="34" charset="-122"/>
              </a:rPr>
              <a:t>应用</a:t>
            </a:r>
            <a:r>
              <a:rPr lang="zh-CN" altLang="zh-CN" sz="1100" kern="100" dirty="0">
                <a:latin typeface="微软雅黑" panose="020B0503020204020204" pitchFamily="34" charset="-122"/>
                <a:ea typeface="微软雅黑" panose="020B0503020204020204" pitchFamily="34" charset="-122"/>
              </a:rPr>
              <a:t>的自动</a:t>
            </a:r>
            <a:r>
              <a:rPr lang="zh-CN" altLang="zh-CN" sz="1100" kern="100" dirty="0" smtClean="0">
                <a:latin typeface="微软雅黑" panose="020B0503020204020204" pitchFamily="34" charset="-122"/>
                <a:ea typeface="微软雅黑" panose="020B0503020204020204" pitchFamily="34" charset="-122"/>
              </a:rPr>
              <a:t>部署</a:t>
            </a:r>
            <a:r>
              <a:rPr lang="zh-CN" altLang="en-US" sz="1100" kern="100" dirty="0" smtClean="0">
                <a:latin typeface="微软雅黑" panose="020B0503020204020204" pitchFamily="34" charset="-122"/>
                <a:ea typeface="微软雅黑" panose="020B0503020204020204" pitchFamily="34" charset="-122"/>
              </a:rPr>
              <a:t>，构建</a:t>
            </a:r>
            <a:r>
              <a:rPr lang="zh-CN" altLang="en-US" sz="1100" kern="100" dirty="0" err="1" smtClean="0">
                <a:latin typeface="微软雅黑" panose="020B0503020204020204" pitchFamily="34" charset="-122"/>
                <a:ea typeface="微软雅黑" panose="020B0503020204020204" pitchFamily="34" charset="-122"/>
              </a:rPr>
              <a:t>开发运维</a:t>
            </a:r>
            <a:r>
              <a:rPr lang="zh-CN" altLang="en-US" sz="1100" kern="100" dirty="0" smtClean="0">
                <a:latin typeface="微软雅黑" panose="020B0503020204020204" pitchFamily="34" charset="-122"/>
                <a:ea typeface="微软雅黑" panose="020B0503020204020204" pitchFamily="34" charset="-122"/>
              </a:rPr>
              <a:t>和云结合的实践经验。</a:t>
            </a:r>
            <a:endParaRPr lang="en-US" altLang="zh-CN" sz="1100" kern="100" dirty="0" smtClean="0">
              <a:latin typeface="微软雅黑" panose="020B0503020204020204" pitchFamily="34" charset="-122"/>
              <a:ea typeface="微软雅黑" panose="020B0503020204020204" pitchFamily="34" charset="-122"/>
            </a:endParaRPr>
          </a:p>
          <a:p>
            <a:pPr indent="266700" algn="just" eaLnBrk="0" hangingPunct="0">
              <a:lnSpc>
                <a:spcPct val="150000"/>
              </a:lnSpc>
              <a:spcAft>
                <a:spcPts val="0"/>
              </a:spcAft>
            </a:pPr>
            <a:r>
              <a:rPr lang="zh-CN" altLang="zh-CN" sz="1100" kern="100" dirty="0" smtClean="0">
                <a:latin typeface="微软雅黑" panose="020B0503020204020204" pitchFamily="34" charset="-122"/>
                <a:ea typeface="微软雅黑" panose="020B0503020204020204" pitchFamily="34" charset="-122"/>
              </a:rPr>
              <a:t>同时</a:t>
            </a:r>
            <a:r>
              <a:rPr lang="zh-CN" altLang="zh-CN" sz="1100" kern="100" dirty="0">
                <a:latin typeface="微软雅黑" panose="020B0503020204020204" pitchFamily="34" charset="-122"/>
                <a:ea typeface="微软雅黑" panose="020B0503020204020204" pitchFamily="34" charset="-122"/>
              </a:rPr>
              <a:t>实现对应用的运行监控、资源使用计量，能够根据负载情况为业务系统增减实例节点，在实例节点出现故障时能及时创建新的节点，保证系统的稳定运行。</a:t>
            </a:r>
          </a:p>
        </p:txBody>
      </p:sp>
      <p:sp>
        <p:nvSpPr>
          <p:cNvPr id="6" name="矩形 5"/>
          <p:cNvSpPr>
            <a:spLocks noChangeArrowheads="1"/>
          </p:cNvSpPr>
          <p:nvPr/>
        </p:nvSpPr>
        <p:spPr bwMode="auto">
          <a:xfrm>
            <a:off x="6776238" y="3229405"/>
            <a:ext cx="5048519" cy="345743"/>
          </a:xfrm>
          <a:prstGeom prst="rect">
            <a:avLst/>
          </a:prstGeom>
          <a:solidFill>
            <a:srgbClr val="017069"/>
          </a:solidFill>
          <a:ln w="9525" algn="ctr">
            <a:solidFill>
              <a:srgbClr val="017069"/>
            </a:solidFill>
            <a:rou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b="1" dirty="0" smtClean="0">
                <a:solidFill>
                  <a:schemeClr val="bg1"/>
                </a:solidFill>
                <a:latin typeface="微软雅黑" panose="020B0503020204020204" pitchFamily="34" charset="-122"/>
                <a:ea typeface="微软雅黑" panose="020B0503020204020204" pitchFamily="34" charset="-122"/>
              </a:rPr>
              <a:t>带来价值</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7" name="矩形 6"/>
          <p:cNvSpPr>
            <a:spLocks noChangeArrowheads="1"/>
          </p:cNvSpPr>
          <p:nvPr/>
        </p:nvSpPr>
        <p:spPr bwMode="auto">
          <a:xfrm>
            <a:off x="6776238" y="3575149"/>
            <a:ext cx="5048519" cy="3208546"/>
          </a:xfrm>
          <a:prstGeom prst="rect">
            <a:avLst/>
          </a:prstGeom>
          <a:solidFill>
            <a:schemeClr val="bg1"/>
          </a:solidFill>
          <a:ln w="9525" algn="ctr">
            <a:solidFill>
              <a:srgbClr val="017069"/>
            </a:solidFill>
            <a:round/>
          </a:ln>
        </p:spPr>
        <p:txBody>
          <a:bodyPr anchor="t"/>
          <a:lstStyle/>
          <a:p>
            <a:pPr indent="266700" algn="just" eaLnBrk="0" hangingPunct="0">
              <a:lnSpc>
                <a:spcPct val="150000"/>
              </a:lnSpc>
              <a:spcAft>
                <a:spcPts val="0"/>
              </a:spcAft>
            </a:pPr>
            <a:r>
              <a:rPr lang="zh-CN" altLang="en-US" sz="1200" b="1" kern="100" dirty="0" smtClean="0">
                <a:solidFill>
                  <a:srgbClr val="C00000"/>
                </a:solidFill>
                <a:latin typeface="微软雅黑" panose="020B0503020204020204" pitchFamily="34" charset="-122"/>
                <a:ea typeface="微软雅黑" panose="020B0503020204020204" pitchFamily="34" charset="-122"/>
              </a:rPr>
              <a:t>实现信息系统软硬件统一管理</a:t>
            </a:r>
            <a:endParaRPr lang="en-US" altLang="zh-CN" sz="1200" b="1" kern="100" dirty="0">
              <a:solidFill>
                <a:srgbClr val="C00000"/>
              </a:solidFill>
              <a:latin typeface="微软雅黑" panose="020B0503020204020204" pitchFamily="34" charset="-122"/>
              <a:ea typeface="微软雅黑" panose="020B0503020204020204" pitchFamily="34" charset="-122"/>
            </a:endParaRPr>
          </a:p>
          <a:p>
            <a:pPr indent="266700" algn="just" eaLnBrk="0" hangingPunct="0">
              <a:lnSpc>
                <a:spcPct val="150000"/>
              </a:lnSpc>
              <a:spcAft>
                <a:spcPts val="0"/>
              </a:spcAft>
            </a:pPr>
            <a:r>
              <a:rPr lang="zh-CN" altLang="zh-CN" sz="1100" kern="100" dirty="0">
                <a:latin typeface="微软雅黑" panose="020B0503020204020204" pitchFamily="34" charset="-122"/>
                <a:ea typeface="微软雅黑" panose="020B0503020204020204" pitchFamily="34" charset="-122"/>
              </a:rPr>
              <a:t>实现信息系统软硬件资源的统一管理、统一分配、统一调度、统一运维，优化资源管控模式，提高资源利用率</a:t>
            </a:r>
            <a:r>
              <a:rPr lang="zh-CN" altLang="zh-CN" sz="1100" kern="100" dirty="0" smtClean="0">
                <a:latin typeface="微软雅黑" panose="020B0503020204020204" pitchFamily="34" charset="-122"/>
                <a:ea typeface="微软雅黑" panose="020B0503020204020204" pitchFamily="34" charset="-122"/>
              </a:rPr>
              <a:t>，为</a:t>
            </a:r>
            <a:r>
              <a:rPr lang="zh-CN" altLang="zh-CN" sz="1100" kern="100" dirty="0">
                <a:latin typeface="微软雅黑" panose="020B0503020204020204" pitchFamily="34" charset="-122"/>
                <a:ea typeface="微软雅黑" panose="020B0503020204020204" pitchFamily="34" charset="-122"/>
              </a:rPr>
              <a:t>业务系统提供稳定的、高效的、可动态调整的基础设施资源</a:t>
            </a:r>
            <a:r>
              <a:rPr lang="zh-CN" altLang="zh-CN" sz="1100" kern="100" dirty="0" smtClean="0">
                <a:latin typeface="微软雅黑" panose="020B0503020204020204" pitchFamily="34" charset="-122"/>
                <a:ea typeface="微软雅黑" panose="020B0503020204020204" pitchFamily="34" charset="-122"/>
              </a:rPr>
              <a:t>。</a:t>
            </a:r>
            <a:endParaRPr lang="en-US" altLang="zh-CN" sz="1100" kern="100" dirty="0" smtClean="0">
              <a:latin typeface="微软雅黑" panose="020B0503020204020204" pitchFamily="34" charset="-122"/>
              <a:ea typeface="微软雅黑" panose="020B0503020204020204" pitchFamily="34" charset="-122"/>
            </a:endParaRPr>
          </a:p>
          <a:p>
            <a:pPr indent="266700" algn="just" eaLnBrk="0" hangingPunct="0">
              <a:lnSpc>
                <a:spcPct val="150000"/>
              </a:lnSpc>
              <a:spcAft>
                <a:spcPts val="0"/>
              </a:spcAft>
            </a:pPr>
            <a:r>
              <a:rPr lang="zh-CN" altLang="en-US" sz="1200" b="1" kern="100" dirty="0" smtClean="0">
                <a:solidFill>
                  <a:srgbClr val="C00000"/>
                </a:solidFill>
                <a:latin typeface="微软雅黑" panose="020B0503020204020204" pitchFamily="34" charset="-122"/>
                <a:ea typeface="微软雅黑" panose="020B0503020204020204" pitchFamily="34" charset="-122"/>
              </a:rPr>
              <a:t>为业务系统提供标准化、自动化的服务</a:t>
            </a:r>
            <a:endParaRPr lang="en-US" altLang="zh-CN" sz="1200" b="1" kern="100" dirty="0">
              <a:solidFill>
                <a:srgbClr val="C00000"/>
              </a:solidFill>
              <a:latin typeface="微软雅黑" panose="020B0503020204020204" pitchFamily="34" charset="-122"/>
              <a:ea typeface="微软雅黑" panose="020B0503020204020204" pitchFamily="34" charset="-122"/>
            </a:endParaRPr>
          </a:p>
          <a:p>
            <a:pPr indent="266700" algn="just" eaLnBrk="0" hangingPunct="0">
              <a:lnSpc>
                <a:spcPct val="150000"/>
              </a:lnSpc>
              <a:spcAft>
                <a:spcPts val="0"/>
              </a:spcAft>
            </a:pPr>
            <a:r>
              <a:rPr lang="zh-CN" altLang="zh-CN" sz="1100" kern="100" dirty="0">
                <a:latin typeface="微软雅黑" panose="020B0503020204020204" pitchFamily="34" charset="-122"/>
                <a:ea typeface="微软雅黑" panose="020B0503020204020204" pitchFamily="34" charset="-122"/>
              </a:rPr>
              <a:t>应用服务资源池将在软硬件资源池的基础之上，将中间件、数据库、负载均衡进行统一配置、池化管理，为业务系统的上下线及检修提供标准化、自动化的服务</a:t>
            </a:r>
            <a:r>
              <a:rPr lang="zh-CN" altLang="zh-CN" sz="1100" kern="100" dirty="0" smtClean="0">
                <a:latin typeface="微软雅黑" panose="020B0503020204020204" pitchFamily="34" charset="-122"/>
                <a:ea typeface="微软雅黑" panose="020B0503020204020204" pitchFamily="34" charset="-122"/>
              </a:rPr>
              <a:t>。</a:t>
            </a:r>
            <a:endParaRPr lang="en-US" altLang="zh-CN" sz="1100" kern="100" dirty="0" smtClean="0">
              <a:latin typeface="微软雅黑" panose="020B0503020204020204" pitchFamily="34" charset="-122"/>
              <a:ea typeface="微软雅黑" panose="020B0503020204020204" pitchFamily="34" charset="-122"/>
            </a:endParaRPr>
          </a:p>
          <a:p>
            <a:pPr indent="266700" algn="just" eaLnBrk="0" hangingPunct="0">
              <a:lnSpc>
                <a:spcPct val="150000"/>
              </a:lnSpc>
              <a:spcAft>
                <a:spcPts val="0"/>
              </a:spcAft>
            </a:pPr>
            <a:r>
              <a:rPr lang="zh-CN" altLang="en-US" sz="1200" b="1" kern="100" dirty="0" smtClean="0">
                <a:solidFill>
                  <a:srgbClr val="C00000"/>
                </a:solidFill>
                <a:latin typeface="微软雅黑" panose="020B0503020204020204" pitchFamily="34" charset="-122"/>
                <a:ea typeface="微软雅黑" panose="020B0503020204020204" pitchFamily="34" charset="-122"/>
              </a:rPr>
              <a:t>探索符合国网业务特点的</a:t>
            </a:r>
            <a:r>
              <a:rPr lang="zh-CN" altLang="en-US" sz="1200" b="1" kern="100" dirty="0" err="1" smtClean="0">
                <a:solidFill>
                  <a:srgbClr val="C00000"/>
                </a:solidFill>
                <a:latin typeface="微软雅黑" panose="020B0503020204020204" pitchFamily="34" charset="-122"/>
                <a:ea typeface="微软雅黑" panose="020B0503020204020204" pitchFamily="34" charset="-122"/>
              </a:rPr>
              <a:t>开发运维</a:t>
            </a:r>
            <a:r>
              <a:rPr lang="zh-CN" altLang="en-US" sz="1200" b="1" kern="100" dirty="0">
                <a:solidFill>
                  <a:srgbClr val="C00000"/>
                </a:solidFill>
                <a:latin typeface="微软雅黑" panose="020B0503020204020204" pitchFamily="34" charset="-122"/>
                <a:ea typeface="微软雅黑" panose="020B0503020204020204" pitchFamily="34" charset="-122"/>
              </a:rPr>
              <a:t>流程</a:t>
            </a:r>
            <a:endParaRPr lang="en-US" altLang="zh-CN" sz="1200" b="1" kern="100" dirty="0">
              <a:solidFill>
                <a:srgbClr val="C00000"/>
              </a:solidFill>
              <a:latin typeface="微软雅黑" panose="020B0503020204020204" pitchFamily="34" charset="-122"/>
              <a:ea typeface="微软雅黑" panose="020B0503020204020204" pitchFamily="34" charset="-122"/>
            </a:endParaRPr>
          </a:p>
          <a:p>
            <a:pPr indent="266700" algn="just" eaLnBrk="0" hangingPunct="0">
              <a:lnSpc>
                <a:spcPct val="150000"/>
              </a:lnSpc>
              <a:spcAft>
                <a:spcPts val="0"/>
              </a:spcAft>
            </a:pPr>
            <a:r>
              <a:rPr lang="zh-CN" altLang="en-US" sz="1100" kern="100" dirty="0" smtClean="0">
                <a:latin typeface="微软雅黑" panose="020B0503020204020204" pitchFamily="34" charset="-122"/>
                <a:ea typeface="微软雅黑" panose="020B0503020204020204" pitchFamily="34" charset="-122"/>
              </a:rPr>
              <a:t>通过对选定应用在云平台上采用</a:t>
            </a:r>
            <a:r>
              <a:rPr lang="en-US" altLang="zh-CN" sz="1100" kern="100" dirty="0" err="1" smtClean="0">
                <a:latin typeface="微软雅黑" panose="020B0503020204020204" pitchFamily="34" charset="-122"/>
                <a:ea typeface="微软雅黑" panose="020B0503020204020204" pitchFamily="34" charset="-122"/>
              </a:rPr>
              <a:t>Docker</a:t>
            </a:r>
            <a:r>
              <a:rPr lang="zh-CN" altLang="en-US" sz="1100" kern="100" dirty="0" smtClean="0">
                <a:latin typeface="微软雅黑" panose="020B0503020204020204" pitchFamily="34" charset="-122"/>
                <a:ea typeface="微软雅黑" panose="020B0503020204020204" pitchFamily="34" charset="-122"/>
              </a:rPr>
              <a:t>方式进行改造，验证了</a:t>
            </a:r>
            <a:r>
              <a:rPr lang="en-US" altLang="zh-CN" sz="1100" kern="100" dirty="0" err="1" smtClean="0">
                <a:latin typeface="微软雅黑" panose="020B0503020204020204" pitchFamily="34" charset="-122"/>
                <a:ea typeface="微软雅黑" panose="020B0503020204020204" pitchFamily="34" charset="-122"/>
                <a:sym typeface="+mn-ea"/>
              </a:rPr>
              <a:t>Docker</a:t>
            </a:r>
            <a:r>
              <a:rPr lang="zh-CN" altLang="en-US" sz="1100" kern="100" dirty="0" smtClean="0">
                <a:latin typeface="微软雅黑" panose="020B0503020204020204" pitchFamily="34" charset="-122"/>
                <a:ea typeface="微软雅黑" panose="020B0503020204020204" pitchFamily="34" charset="-122"/>
              </a:rPr>
              <a:t>概念的可落地性，探索出了国网业务应用采用</a:t>
            </a:r>
            <a:r>
              <a:rPr lang="en-US" altLang="zh-CN" sz="1100" kern="100" dirty="0" err="1" smtClean="0">
                <a:latin typeface="微软雅黑" panose="020B0503020204020204" pitchFamily="34" charset="-122"/>
                <a:ea typeface="微软雅黑" panose="020B0503020204020204" pitchFamily="34" charset="-122"/>
                <a:sym typeface="+mn-ea"/>
              </a:rPr>
              <a:t>Docker</a:t>
            </a:r>
            <a:r>
              <a:rPr lang="zh-CN" altLang="en-US" sz="1100" kern="100" dirty="0" smtClean="0">
                <a:latin typeface="微软雅黑" panose="020B0503020204020204" pitchFamily="34" charset="-122"/>
                <a:ea typeface="微软雅黑" panose="020B0503020204020204" pitchFamily="34" charset="-122"/>
              </a:rPr>
              <a:t>方式建设的基本思路和一些标准方法。</a:t>
            </a:r>
            <a:endParaRPr lang="en-US" altLang="zh-CN" sz="1100" kern="100" dirty="0">
              <a:latin typeface="微软雅黑" panose="020B0503020204020204" pitchFamily="34" charset="-122"/>
              <a:ea typeface="微软雅黑" panose="020B0503020204020204" pitchFamily="34" charset="-122"/>
            </a:endParaRPr>
          </a:p>
          <a:p>
            <a:pPr indent="266700" algn="just" eaLnBrk="0" hangingPunct="0">
              <a:lnSpc>
                <a:spcPct val="150000"/>
              </a:lnSpc>
              <a:spcAft>
                <a:spcPts val="0"/>
              </a:spcAft>
            </a:pPr>
            <a:endParaRPr lang="zh-CN" altLang="zh-CN" sz="1100" kern="100" dirty="0">
              <a:latin typeface="微软雅黑" panose="020B0503020204020204" pitchFamily="34" charset="-122"/>
              <a:ea typeface="微软雅黑" panose="020B0503020204020204" pitchFamily="34" charset="-122"/>
            </a:endParaRPr>
          </a:p>
          <a:p>
            <a:pPr indent="266700" algn="just" eaLnBrk="0" hangingPunct="0">
              <a:lnSpc>
                <a:spcPct val="150000"/>
              </a:lnSpc>
              <a:spcAft>
                <a:spcPts val="0"/>
              </a:spcAft>
            </a:pPr>
            <a:endParaRPr lang="en-US" altLang="zh-CN" sz="1100" kern="100" dirty="0">
              <a:latin typeface="微软雅黑" panose="020B0503020204020204" pitchFamily="34" charset="-122"/>
              <a:ea typeface="微软雅黑" panose="020B0503020204020204" pitchFamily="34" charset="-122"/>
            </a:endParaRPr>
          </a:p>
        </p:txBody>
      </p:sp>
      <p:sp>
        <p:nvSpPr>
          <p:cNvPr id="53" name="AutoShape 10"/>
          <p:cNvSpPr>
            <a:spLocks noChangeArrowheads="1"/>
          </p:cNvSpPr>
          <p:nvPr/>
        </p:nvSpPr>
        <p:spPr bwMode="auto">
          <a:xfrm>
            <a:off x="740802" y="1784294"/>
            <a:ext cx="5452994" cy="567225"/>
          </a:xfrm>
          <a:prstGeom prst="parallelogram">
            <a:avLst>
              <a:gd name="adj" fmla="val 141069"/>
            </a:avLst>
          </a:prstGeom>
          <a:solidFill>
            <a:srgbClr val="8BBBBB"/>
          </a:solidFill>
          <a:ln w="9525">
            <a:solidFill>
              <a:schemeClr val="tx1"/>
            </a:solidFill>
            <a:miter lim="800000"/>
          </a:ln>
        </p:spPr>
        <p:txBody>
          <a:bodyPr rot="0" vert="horz" wrap="square" lIns="91440" tIns="45720" rIns="91440" bIns="45720" anchor="ctr" anchorCtr="0" upright="1">
            <a:noAutofit/>
          </a:bodyPr>
          <a:lstStyle/>
          <a:p>
            <a:pPr algn="ctr"/>
            <a:r>
              <a:rPr lang="zh-CN" altLang="en-US" sz="1400" b="1" dirty="0">
                <a:latin typeface="微软雅黑" panose="020B0503020204020204" pitchFamily="34" charset="-122"/>
                <a:ea typeface="微软雅黑" panose="020B0503020204020204" pitchFamily="34" charset="-122"/>
              </a:rPr>
              <a:t>国家</a:t>
            </a:r>
            <a:r>
              <a:rPr lang="zh-CN" altLang="en-US" sz="1400" b="1" dirty="0" smtClean="0">
                <a:latin typeface="微软雅黑" panose="020B0503020204020204" pitchFamily="34" charset="-122"/>
                <a:ea typeface="微软雅黑" panose="020B0503020204020204" pitchFamily="34" charset="-122"/>
              </a:rPr>
              <a:t>电网</a:t>
            </a:r>
            <a:r>
              <a:rPr lang="zh-CN" altLang="en-US" sz="1400" b="1" dirty="0">
                <a:latin typeface="微软雅黑" panose="020B0503020204020204" pitchFamily="34" charset="-122"/>
                <a:ea typeface="微软雅黑" panose="020B0503020204020204" pitchFamily="34" charset="-122"/>
              </a:rPr>
              <a:t>十</a:t>
            </a:r>
            <a:r>
              <a:rPr lang="zh-CN" altLang="en-US" sz="1400" b="1" dirty="0" smtClean="0">
                <a:latin typeface="微软雅黑" panose="020B0503020204020204" pitchFamily="34" charset="-122"/>
                <a:ea typeface="微软雅黑" panose="020B0503020204020204" pitchFamily="34" charset="-122"/>
              </a:rPr>
              <a:t>大业务应用系统                                                                                                                </a:t>
            </a:r>
            <a:endParaRPr lang="zh-CN" altLang="en-US" sz="1400" b="1" dirty="0">
              <a:latin typeface="微软雅黑" panose="020B0503020204020204" pitchFamily="34" charset="-122"/>
              <a:ea typeface="微软雅黑" panose="020B0503020204020204" pitchFamily="34" charset="-122"/>
            </a:endParaRPr>
          </a:p>
        </p:txBody>
      </p:sp>
      <p:pic>
        <p:nvPicPr>
          <p:cNvPr id="5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503" y="2421624"/>
            <a:ext cx="5775501" cy="4438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图片 51"/>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8969" b="85202" l="2513" r="45980"/>
                    </a14:imgEffect>
                  </a14:imgLayer>
                </a14:imgProps>
              </a:ext>
              <a:ext uri="{28A0092B-C50C-407E-A947-70E740481C1C}">
                <a14:useLocalDpi xmlns:a14="http://schemas.microsoft.com/office/drawing/2010/main" val="0"/>
              </a:ext>
            </a:extLst>
          </a:blip>
          <a:srcRect l="12702" t="25605" r="60864" b="31337"/>
          <a:stretch>
            <a:fillRect/>
          </a:stretch>
        </p:blipFill>
        <p:spPr>
          <a:xfrm>
            <a:off x="1392275" y="1667342"/>
            <a:ext cx="439360" cy="400564"/>
          </a:xfrm>
          <a:prstGeom prst="rect">
            <a:avLst/>
          </a:prstGeom>
        </p:spPr>
      </p:pic>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428151" y="1626851"/>
            <a:ext cx="1663710" cy="1690381"/>
            <a:chOff x="914400" y="1523098"/>
            <a:chExt cx="2910636" cy="2957299"/>
          </a:xfrm>
        </p:grpSpPr>
        <p:sp>
          <p:nvSpPr>
            <p:cNvPr id="12" name="圆角矩形 11"/>
            <p:cNvSpPr/>
            <p:nvPr/>
          </p:nvSpPr>
          <p:spPr>
            <a:xfrm rot="2760000">
              <a:off x="1115843" y="1771204"/>
              <a:ext cx="2867923" cy="2550463"/>
            </a:xfrm>
            <a:prstGeom prst="roundRect">
              <a:avLst>
                <a:gd name="adj" fmla="val 47577"/>
              </a:avLst>
            </a:prstGeom>
            <a:gradFill>
              <a:gsLst>
                <a:gs pos="0">
                  <a:schemeClr val="tx1">
                    <a:alpha val="29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b="1" kern="1200">
                  <a:solidFill>
                    <a:schemeClr val="lt1"/>
                  </a:solidFill>
                  <a:latin typeface="+mn-lt"/>
                  <a:ea typeface="+mn-ea"/>
                  <a:cs typeface="+mn-cs"/>
                </a:defRPr>
              </a:lvl1pPr>
              <a:lvl2pPr marL="609600" algn="ctr" rtl="0" fontAlgn="base">
                <a:spcBef>
                  <a:spcPct val="0"/>
                </a:spcBef>
                <a:spcAft>
                  <a:spcPct val="0"/>
                </a:spcAft>
                <a:defRPr b="1" kern="1200">
                  <a:solidFill>
                    <a:schemeClr val="lt1"/>
                  </a:solidFill>
                  <a:latin typeface="+mn-lt"/>
                  <a:ea typeface="+mn-ea"/>
                  <a:cs typeface="+mn-cs"/>
                </a:defRPr>
              </a:lvl2pPr>
              <a:lvl3pPr marL="1218565" algn="ctr" rtl="0" fontAlgn="base">
                <a:spcBef>
                  <a:spcPct val="0"/>
                </a:spcBef>
                <a:spcAft>
                  <a:spcPct val="0"/>
                </a:spcAft>
                <a:defRPr b="1" kern="1200">
                  <a:solidFill>
                    <a:schemeClr val="lt1"/>
                  </a:solidFill>
                  <a:latin typeface="+mn-lt"/>
                  <a:ea typeface="+mn-ea"/>
                  <a:cs typeface="+mn-cs"/>
                </a:defRPr>
              </a:lvl3pPr>
              <a:lvl4pPr marL="1828165" algn="ctr" rtl="0" fontAlgn="base">
                <a:spcBef>
                  <a:spcPct val="0"/>
                </a:spcBef>
                <a:spcAft>
                  <a:spcPct val="0"/>
                </a:spcAft>
                <a:defRPr b="1" kern="1200">
                  <a:solidFill>
                    <a:schemeClr val="lt1"/>
                  </a:solidFill>
                  <a:latin typeface="+mn-lt"/>
                  <a:ea typeface="+mn-ea"/>
                  <a:cs typeface="+mn-cs"/>
                </a:defRPr>
              </a:lvl4pPr>
              <a:lvl5pPr marL="2437765" algn="ctr" rtl="0" fontAlgn="base">
                <a:spcBef>
                  <a:spcPct val="0"/>
                </a:spcBef>
                <a:spcAft>
                  <a:spcPct val="0"/>
                </a:spcAft>
                <a:defRPr b="1" kern="1200">
                  <a:solidFill>
                    <a:schemeClr val="lt1"/>
                  </a:solidFill>
                  <a:latin typeface="+mn-lt"/>
                  <a:ea typeface="+mn-ea"/>
                  <a:cs typeface="+mn-cs"/>
                </a:defRPr>
              </a:lvl5pPr>
              <a:lvl6pPr marL="3046730" algn="l" defTabSz="1218565" rtl="0" eaLnBrk="1" latinLnBrk="0" hangingPunct="1">
                <a:defRPr b="1" kern="1200">
                  <a:solidFill>
                    <a:schemeClr val="lt1"/>
                  </a:solidFill>
                  <a:latin typeface="+mn-lt"/>
                  <a:ea typeface="+mn-ea"/>
                  <a:cs typeface="+mn-cs"/>
                </a:defRPr>
              </a:lvl6pPr>
              <a:lvl7pPr marL="3656330" algn="l" defTabSz="1218565" rtl="0" eaLnBrk="1" latinLnBrk="0" hangingPunct="1">
                <a:defRPr b="1" kern="1200">
                  <a:solidFill>
                    <a:schemeClr val="lt1"/>
                  </a:solidFill>
                  <a:latin typeface="+mn-lt"/>
                  <a:ea typeface="+mn-ea"/>
                  <a:cs typeface="+mn-cs"/>
                </a:defRPr>
              </a:lvl7pPr>
              <a:lvl8pPr marL="4265930" algn="l" defTabSz="1218565" rtl="0" eaLnBrk="1" latinLnBrk="0" hangingPunct="1">
                <a:defRPr b="1" kern="1200">
                  <a:solidFill>
                    <a:schemeClr val="lt1"/>
                  </a:solidFill>
                  <a:latin typeface="+mn-lt"/>
                  <a:ea typeface="+mn-ea"/>
                  <a:cs typeface="+mn-cs"/>
                </a:defRPr>
              </a:lvl8pPr>
              <a:lvl9pPr marL="4874895" algn="l" defTabSz="1218565" rtl="0" eaLnBrk="1" latinLnBrk="0" hangingPunct="1">
                <a:defRPr b="1" kern="1200">
                  <a:solidFill>
                    <a:schemeClr val="lt1"/>
                  </a:solidFill>
                  <a:latin typeface="+mn-lt"/>
                  <a:ea typeface="+mn-ea"/>
                  <a:cs typeface="+mn-cs"/>
                </a:defRPr>
              </a:lvl9pPr>
            </a:lstStyle>
            <a:p>
              <a:pPr algn="ctr" defTabSz="913130"/>
              <a:endParaRPr lang="zh-CN" altLang="en-US" sz="2000">
                <a:solidFill>
                  <a:srgbClr val="0070C0"/>
                </a:solidFill>
              </a:endParaRPr>
            </a:p>
          </p:txBody>
        </p:sp>
        <p:sp>
          <p:nvSpPr>
            <p:cNvPr id="13" name="Freeform 5"/>
            <p:cNvSpPr/>
            <p:nvPr/>
          </p:nvSpPr>
          <p:spPr bwMode="auto">
            <a:xfrm rot="10800000">
              <a:off x="914400" y="1523098"/>
              <a:ext cx="2526670" cy="223933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121920" tIns="60960" rIns="121920" bIns="60960" numCol="1" anchor="t" anchorCtr="0" compatLnSpc="1"/>
            <a:lstStyle>
              <a:defPPr>
                <a:defRPr lang="en-US"/>
              </a:defPPr>
              <a:lvl1pPr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1pPr>
              <a:lvl2pPr marL="609600"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2pPr>
              <a:lvl3pPr marL="12185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3pPr>
              <a:lvl4pPr marL="18281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4pPr>
              <a:lvl5pPr marL="24377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5pPr>
              <a:lvl6pPr marL="30467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6pPr>
              <a:lvl7pPr marL="36563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7pPr>
              <a:lvl8pPr marL="42659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8pPr>
              <a:lvl9pPr marL="4874895"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9pPr>
            </a:lstStyle>
            <a:p>
              <a:pPr defTabSz="913130"/>
              <a:endParaRPr lang="zh-CN" altLang="en-US" sz="2000">
                <a:solidFill>
                  <a:srgbClr val="0070C0"/>
                </a:solidFill>
              </a:endParaRPr>
            </a:p>
          </p:txBody>
        </p:sp>
      </p:grpSp>
      <p:grpSp>
        <p:nvGrpSpPr>
          <p:cNvPr id="15" name="组合 14"/>
          <p:cNvGrpSpPr/>
          <p:nvPr/>
        </p:nvGrpSpPr>
        <p:grpSpPr>
          <a:xfrm>
            <a:off x="7445388" y="1652395"/>
            <a:ext cx="1663710" cy="1690381"/>
            <a:chOff x="914400" y="1523098"/>
            <a:chExt cx="2910636" cy="2957299"/>
          </a:xfrm>
        </p:grpSpPr>
        <p:sp>
          <p:nvSpPr>
            <p:cNvPr id="16" name="圆角矩形 15"/>
            <p:cNvSpPr/>
            <p:nvPr/>
          </p:nvSpPr>
          <p:spPr>
            <a:xfrm rot="2760000">
              <a:off x="1115843" y="1771204"/>
              <a:ext cx="2867923" cy="2550463"/>
            </a:xfrm>
            <a:prstGeom prst="roundRect">
              <a:avLst>
                <a:gd name="adj" fmla="val 47577"/>
              </a:avLst>
            </a:prstGeom>
            <a:gradFill>
              <a:gsLst>
                <a:gs pos="0">
                  <a:schemeClr val="tx1">
                    <a:alpha val="29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b="1" kern="1200">
                  <a:solidFill>
                    <a:schemeClr val="lt1"/>
                  </a:solidFill>
                  <a:latin typeface="+mn-lt"/>
                  <a:ea typeface="+mn-ea"/>
                  <a:cs typeface="+mn-cs"/>
                </a:defRPr>
              </a:lvl1pPr>
              <a:lvl2pPr marL="609600" algn="ctr" rtl="0" fontAlgn="base">
                <a:spcBef>
                  <a:spcPct val="0"/>
                </a:spcBef>
                <a:spcAft>
                  <a:spcPct val="0"/>
                </a:spcAft>
                <a:defRPr b="1" kern="1200">
                  <a:solidFill>
                    <a:schemeClr val="lt1"/>
                  </a:solidFill>
                  <a:latin typeface="+mn-lt"/>
                  <a:ea typeface="+mn-ea"/>
                  <a:cs typeface="+mn-cs"/>
                </a:defRPr>
              </a:lvl2pPr>
              <a:lvl3pPr marL="1218565" algn="ctr" rtl="0" fontAlgn="base">
                <a:spcBef>
                  <a:spcPct val="0"/>
                </a:spcBef>
                <a:spcAft>
                  <a:spcPct val="0"/>
                </a:spcAft>
                <a:defRPr b="1" kern="1200">
                  <a:solidFill>
                    <a:schemeClr val="lt1"/>
                  </a:solidFill>
                  <a:latin typeface="+mn-lt"/>
                  <a:ea typeface="+mn-ea"/>
                  <a:cs typeface="+mn-cs"/>
                </a:defRPr>
              </a:lvl3pPr>
              <a:lvl4pPr marL="1828165" algn="ctr" rtl="0" fontAlgn="base">
                <a:spcBef>
                  <a:spcPct val="0"/>
                </a:spcBef>
                <a:spcAft>
                  <a:spcPct val="0"/>
                </a:spcAft>
                <a:defRPr b="1" kern="1200">
                  <a:solidFill>
                    <a:schemeClr val="lt1"/>
                  </a:solidFill>
                  <a:latin typeface="+mn-lt"/>
                  <a:ea typeface="+mn-ea"/>
                  <a:cs typeface="+mn-cs"/>
                </a:defRPr>
              </a:lvl4pPr>
              <a:lvl5pPr marL="2437765" algn="ctr" rtl="0" fontAlgn="base">
                <a:spcBef>
                  <a:spcPct val="0"/>
                </a:spcBef>
                <a:spcAft>
                  <a:spcPct val="0"/>
                </a:spcAft>
                <a:defRPr b="1" kern="1200">
                  <a:solidFill>
                    <a:schemeClr val="lt1"/>
                  </a:solidFill>
                  <a:latin typeface="+mn-lt"/>
                  <a:ea typeface="+mn-ea"/>
                  <a:cs typeface="+mn-cs"/>
                </a:defRPr>
              </a:lvl5pPr>
              <a:lvl6pPr marL="3046730" algn="l" defTabSz="1218565" rtl="0" eaLnBrk="1" latinLnBrk="0" hangingPunct="1">
                <a:defRPr b="1" kern="1200">
                  <a:solidFill>
                    <a:schemeClr val="lt1"/>
                  </a:solidFill>
                  <a:latin typeface="+mn-lt"/>
                  <a:ea typeface="+mn-ea"/>
                  <a:cs typeface="+mn-cs"/>
                </a:defRPr>
              </a:lvl6pPr>
              <a:lvl7pPr marL="3656330" algn="l" defTabSz="1218565" rtl="0" eaLnBrk="1" latinLnBrk="0" hangingPunct="1">
                <a:defRPr b="1" kern="1200">
                  <a:solidFill>
                    <a:schemeClr val="lt1"/>
                  </a:solidFill>
                  <a:latin typeface="+mn-lt"/>
                  <a:ea typeface="+mn-ea"/>
                  <a:cs typeface="+mn-cs"/>
                </a:defRPr>
              </a:lvl7pPr>
              <a:lvl8pPr marL="4265930" algn="l" defTabSz="1218565" rtl="0" eaLnBrk="1" latinLnBrk="0" hangingPunct="1">
                <a:defRPr b="1" kern="1200">
                  <a:solidFill>
                    <a:schemeClr val="lt1"/>
                  </a:solidFill>
                  <a:latin typeface="+mn-lt"/>
                  <a:ea typeface="+mn-ea"/>
                  <a:cs typeface="+mn-cs"/>
                </a:defRPr>
              </a:lvl8pPr>
              <a:lvl9pPr marL="4874895" algn="l" defTabSz="1218565" rtl="0" eaLnBrk="1" latinLnBrk="0" hangingPunct="1">
                <a:defRPr b="1" kern="1200">
                  <a:solidFill>
                    <a:schemeClr val="lt1"/>
                  </a:solidFill>
                  <a:latin typeface="+mn-lt"/>
                  <a:ea typeface="+mn-ea"/>
                  <a:cs typeface="+mn-cs"/>
                </a:defRPr>
              </a:lvl9pPr>
            </a:lstStyle>
            <a:p>
              <a:pPr algn="ctr" defTabSz="913130"/>
              <a:endParaRPr lang="zh-CN" altLang="en-US" sz="2000">
                <a:solidFill>
                  <a:srgbClr val="0070C0"/>
                </a:solidFill>
              </a:endParaRPr>
            </a:p>
          </p:txBody>
        </p:sp>
        <p:sp>
          <p:nvSpPr>
            <p:cNvPr id="17" name="Freeform 5"/>
            <p:cNvSpPr/>
            <p:nvPr/>
          </p:nvSpPr>
          <p:spPr bwMode="auto">
            <a:xfrm rot="10800000">
              <a:off x="914400" y="1523098"/>
              <a:ext cx="2526670" cy="223933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121920" tIns="60960" rIns="121920" bIns="60960" numCol="1" anchor="t" anchorCtr="0" compatLnSpc="1"/>
            <a:lstStyle>
              <a:defPPr>
                <a:defRPr lang="en-US"/>
              </a:defPPr>
              <a:lvl1pPr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1pPr>
              <a:lvl2pPr marL="609600"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2pPr>
              <a:lvl3pPr marL="12185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3pPr>
              <a:lvl4pPr marL="18281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4pPr>
              <a:lvl5pPr marL="24377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5pPr>
              <a:lvl6pPr marL="30467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6pPr>
              <a:lvl7pPr marL="36563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7pPr>
              <a:lvl8pPr marL="42659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8pPr>
              <a:lvl9pPr marL="4874895"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9pPr>
            </a:lstStyle>
            <a:p>
              <a:pPr defTabSz="913130"/>
              <a:endParaRPr lang="zh-CN" altLang="en-US" sz="2000">
                <a:solidFill>
                  <a:srgbClr val="0070C0"/>
                </a:solidFill>
              </a:endParaRPr>
            </a:p>
          </p:txBody>
        </p:sp>
      </p:grpSp>
      <p:grpSp>
        <p:nvGrpSpPr>
          <p:cNvPr id="19" name="组合 18"/>
          <p:cNvGrpSpPr/>
          <p:nvPr/>
        </p:nvGrpSpPr>
        <p:grpSpPr>
          <a:xfrm>
            <a:off x="8898005" y="1652395"/>
            <a:ext cx="1663710" cy="1690381"/>
            <a:chOff x="914400" y="1523098"/>
            <a:chExt cx="2910636" cy="2957299"/>
          </a:xfrm>
        </p:grpSpPr>
        <p:sp>
          <p:nvSpPr>
            <p:cNvPr id="20" name="圆角矩形 19"/>
            <p:cNvSpPr/>
            <p:nvPr/>
          </p:nvSpPr>
          <p:spPr>
            <a:xfrm rot="2760000">
              <a:off x="1115843" y="1771204"/>
              <a:ext cx="2867923" cy="2550463"/>
            </a:xfrm>
            <a:prstGeom prst="roundRect">
              <a:avLst>
                <a:gd name="adj" fmla="val 47577"/>
              </a:avLst>
            </a:prstGeom>
            <a:gradFill>
              <a:gsLst>
                <a:gs pos="0">
                  <a:schemeClr val="tx1">
                    <a:alpha val="29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b="1" kern="1200">
                  <a:solidFill>
                    <a:schemeClr val="lt1"/>
                  </a:solidFill>
                  <a:latin typeface="+mn-lt"/>
                  <a:ea typeface="+mn-ea"/>
                  <a:cs typeface="+mn-cs"/>
                </a:defRPr>
              </a:lvl1pPr>
              <a:lvl2pPr marL="609600" algn="ctr" rtl="0" fontAlgn="base">
                <a:spcBef>
                  <a:spcPct val="0"/>
                </a:spcBef>
                <a:spcAft>
                  <a:spcPct val="0"/>
                </a:spcAft>
                <a:defRPr b="1" kern="1200">
                  <a:solidFill>
                    <a:schemeClr val="lt1"/>
                  </a:solidFill>
                  <a:latin typeface="+mn-lt"/>
                  <a:ea typeface="+mn-ea"/>
                  <a:cs typeface="+mn-cs"/>
                </a:defRPr>
              </a:lvl2pPr>
              <a:lvl3pPr marL="1218565" algn="ctr" rtl="0" fontAlgn="base">
                <a:spcBef>
                  <a:spcPct val="0"/>
                </a:spcBef>
                <a:spcAft>
                  <a:spcPct val="0"/>
                </a:spcAft>
                <a:defRPr b="1" kern="1200">
                  <a:solidFill>
                    <a:schemeClr val="lt1"/>
                  </a:solidFill>
                  <a:latin typeface="+mn-lt"/>
                  <a:ea typeface="+mn-ea"/>
                  <a:cs typeface="+mn-cs"/>
                </a:defRPr>
              </a:lvl3pPr>
              <a:lvl4pPr marL="1828165" algn="ctr" rtl="0" fontAlgn="base">
                <a:spcBef>
                  <a:spcPct val="0"/>
                </a:spcBef>
                <a:spcAft>
                  <a:spcPct val="0"/>
                </a:spcAft>
                <a:defRPr b="1" kern="1200">
                  <a:solidFill>
                    <a:schemeClr val="lt1"/>
                  </a:solidFill>
                  <a:latin typeface="+mn-lt"/>
                  <a:ea typeface="+mn-ea"/>
                  <a:cs typeface="+mn-cs"/>
                </a:defRPr>
              </a:lvl4pPr>
              <a:lvl5pPr marL="2437765" algn="ctr" rtl="0" fontAlgn="base">
                <a:spcBef>
                  <a:spcPct val="0"/>
                </a:spcBef>
                <a:spcAft>
                  <a:spcPct val="0"/>
                </a:spcAft>
                <a:defRPr b="1" kern="1200">
                  <a:solidFill>
                    <a:schemeClr val="lt1"/>
                  </a:solidFill>
                  <a:latin typeface="+mn-lt"/>
                  <a:ea typeface="+mn-ea"/>
                  <a:cs typeface="+mn-cs"/>
                </a:defRPr>
              </a:lvl5pPr>
              <a:lvl6pPr marL="3046730" algn="l" defTabSz="1218565" rtl="0" eaLnBrk="1" latinLnBrk="0" hangingPunct="1">
                <a:defRPr b="1" kern="1200">
                  <a:solidFill>
                    <a:schemeClr val="lt1"/>
                  </a:solidFill>
                  <a:latin typeface="+mn-lt"/>
                  <a:ea typeface="+mn-ea"/>
                  <a:cs typeface="+mn-cs"/>
                </a:defRPr>
              </a:lvl6pPr>
              <a:lvl7pPr marL="3656330" algn="l" defTabSz="1218565" rtl="0" eaLnBrk="1" latinLnBrk="0" hangingPunct="1">
                <a:defRPr b="1" kern="1200">
                  <a:solidFill>
                    <a:schemeClr val="lt1"/>
                  </a:solidFill>
                  <a:latin typeface="+mn-lt"/>
                  <a:ea typeface="+mn-ea"/>
                  <a:cs typeface="+mn-cs"/>
                </a:defRPr>
              </a:lvl7pPr>
              <a:lvl8pPr marL="4265930" algn="l" defTabSz="1218565" rtl="0" eaLnBrk="1" latinLnBrk="0" hangingPunct="1">
                <a:defRPr b="1" kern="1200">
                  <a:solidFill>
                    <a:schemeClr val="lt1"/>
                  </a:solidFill>
                  <a:latin typeface="+mn-lt"/>
                  <a:ea typeface="+mn-ea"/>
                  <a:cs typeface="+mn-cs"/>
                </a:defRPr>
              </a:lvl8pPr>
              <a:lvl9pPr marL="4874895" algn="l" defTabSz="1218565" rtl="0" eaLnBrk="1" latinLnBrk="0" hangingPunct="1">
                <a:defRPr b="1" kern="1200">
                  <a:solidFill>
                    <a:schemeClr val="lt1"/>
                  </a:solidFill>
                  <a:latin typeface="+mn-lt"/>
                  <a:ea typeface="+mn-ea"/>
                  <a:cs typeface="+mn-cs"/>
                </a:defRPr>
              </a:lvl9pPr>
            </a:lstStyle>
            <a:p>
              <a:pPr algn="ctr" defTabSz="913130"/>
              <a:endParaRPr lang="zh-CN" altLang="en-US" sz="2000">
                <a:solidFill>
                  <a:srgbClr val="0070C0"/>
                </a:solidFill>
              </a:endParaRPr>
            </a:p>
          </p:txBody>
        </p:sp>
        <p:sp>
          <p:nvSpPr>
            <p:cNvPr id="21" name="Freeform 5"/>
            <p:cNvSpPr/>
            <p:nvPr/>
          </p:nvSpPr>
          <p:spPr bwMode="auto">
            <a:xfrm rot="10800000">
              <a:off x="914400" y="1523098"/>
              <a:ext cx="2526670" cy="223933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121920" tIns="60960" rIns="121920" bIns="60960" numCol="1" anchor="t" anchorCtr="0" compatLnSpc="1"/>
            <a:lstStyle>
              <a:defPPr>
                <a:defRPr lang="en-US"/>
              </a:defPPr>
              <a:lvl1pPr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1pPr>
              <a:lvl2pPr marL="609600"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2pPr>
              <a:lvl3pPr marL="12185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3pPr>
              <a:lvl4pPr marL="18281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4pPr>
              <a:lvl5pPr marL="24377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5pPr>
              <a:lvl6pPr marL="30467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6pPr>
              <a:lvl7pPr marL="36563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7pPr>
              <a:lvl8pPr marL="42659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8pPr>
              <a:lvl9pPr marL="4874895"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9pPr>
            </a:lstStyle>
            <a:p>
              <a:pPr defTabSz="913130"/>
              <a:endParaRPr lang="zh-CN" altLang="en-US" sz="2000">
                <a:solidFill>
                  <a:srgbClr val="0070C0"/>
                </a:solidFill>
              </a:endParaRPr>
            </a:p>
          </p:txBody>
        </p:sp>
      </p:grpSp>
      <p:grpSp>
        <p:nvGrpSpPr>
          <p:cNvPr id="22" name="组合 21"/>
          <p:cNvGrpSpPr/>
          <p:nvPr/>
        </p:nvGrpSpPr>
        <p:grpSpPr>
          <a:xfrm>
            <a:off x="1953548" y="1652395"/>
            <a:ext cx="1663710" cy="1690381"/>
            <a:chOff x="914400" y="1523098"/>
            <a:chExt cx="2910636" cy="2957299"/>
          </a:xfrm>
        </p:grpSpPr>
        <p:sp>
          <p:nvSpPr>
            <p:cNvPr id="23" name="圆角矩形 22"/>
            <p:cNvSpPr/>
            <p:nvPr/>
          </p:nvSpPr>
          <p:spPr>
            <a:xfrm rot="2760000">
              <a:off x="1115843" y="1771204"/>
              <a:ext cx="2867923" cy="2550463"/>
            </a:xfrm>
            <a:prstGeom prst="roundRect">
              <a:avLst>
                <a:gd name="adj" fmla="val 47577"/>
              </a:avLst>
            </a:prstGeom>
            <a:gradFill>
              <a:gsLst>
                <a:gs pos="0">
                  <a:schemeClr val="tx1">
                    <a:alpha val="29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rtl="0" fontAlgn="base">
                <a:spcBef>
                  <a:spcPct val="0"/>
                </a:spcBef>
                <a:spcAft>
                  <a:spcPct val="0"/>
                </a:spcAft>
                <a:defRPr b="1" kern="1200">
                  <a:solidFill>
                    <a:schemeClr val="lt1"/>
                  </a:solidFill>
                  <a:latin typeface="+mn-lt"/>
                  <a:ea typeface="+mn-ea"/>
                  <a:cs typeface="+mn-cs"/>
                </a:defRPr>
              </a:lvl1pPr>
              <a:lvl2pPr marL="609600" algn="ctr" rtl="0" fontAlgn="base">
                <a:spcBef>
                  <a:spcPct val="0"/>
                </a:spcBef>
                <a:spcAft>
                  <a:spcPct val="0"/>
                </a:spcAft>
                <a:defRPr b="1" kern="1200">
                  <a:solidFill>
                    <a:schemeClr val="lt1"/>
                  </a:solidFill>
                  <a:latin typeface="+mn-lt"/>
                  <a:ea typeface="+mn-ea"/>
                  <a:cs typeface="+mn-cs"/>
                </a:defRPr>
              </a:lvl2pPr>
              <a:lvl3pPr marL="1218565" algn="ctr" rtl="0" fontAlgn="base">
                <a:spcBef>
                  <a:spcPct val="0"/>
                </a:spcBef>
                <a:spcAft>
                  <a:spcPct val="0"/>
                </a:spcAft>
                <a:defRPr b="1" kern="1200">
                  <a:solidFill>
                    <a:schemeClr val="lt1"/>
                  </a:solidFill>
                  <a:latin typeface="+mn-lt"/>
                  <a:ea typeface="+mn-ea"/>
                  <a:cs typeface="+mn-cs"/>
                </a:defRPr>
              </a:lvl3pPr>
              <a:lvl4pPr marL="1828165" algn="ctr" rtl="0" fontAlgn="base">
                <a:spcBef>
                  <a:spcPct val="0"/>
                </a:spcBef>
                <a:spcAft>
                  <a:spcPct val="0"/>
                </a:spcAft>
                <a:defRPr b="1" kern="1200">
                  <a:solidFill>
                    <a:schemeClr val="lt1"/>
                  </a:solidFill>
                  <a:latin typeface="+mn-lt"/>
                  <a:ea typeface="+mn-ea"/>
                  <a:cs typeface="+mn-cs"/>
                </a:defRPr>
              </a:lvl4pPr>
              <a:lvl5pPr marL="2437765" algn="ctr" rtl="0" fontAlgn="base">
                <a:spcBef>
                  <a:spcPct val="0"/>
                </a:spcBef>
                <a:spcAft>
                  <a:spcPct val="0"/>
                </a:spcAft>
                <a:defRPr b="1" kern="1200">
                  <a:solidFill>
                    <a:schemeClr val="lt1"/>
                  </a:solidFill>
                  <a:latin typeface="+mn-lt"/>
                  <a:ea typeface="+mn-ea"/>
                  <a:cs typeface="+mn-cs"/>
                </a:defRPr>
              </a:lvl5pPr>
              <a:lvl6pPr marL="3046730" algn="l" defTabSz="1218565" rtl="0" eaLnBrk="1" latinLnBrk="0" hangingPunct="1">
                <a:defRPr b="1" kern="1200">
                  <a:solidFill>
                    <a:schemeClr val="lt1"/>
                  </a:solidFill>
                  <a:latin typeface="+mn-lt"/>
                  <a:ea typeface="+mn-ea"/>
                  <a:cs typeface="+mn-cs"/>
                </a:defRPr>
              </a:lvl6pPr>
              <a:lvl7pPr marL="3656330" algn="l" defTabSz="1218565" rtl="0" eaLnBrk="1" latinLnBrk="0" hangingPunct="1">
                <a:defRPr b="1" kern="1200">
                  <a:solidFill>
                    <a:schemeClr val="lt1"/>
                  </a:solidFill>
                  <a:latin typeface="+mn-lt"/>
                  <a:ea typeface="+mn-ea"/>
                  <a:cs typeface="+mn-cs"/>
                </a:defRPr>
              </a:lvl7pPr>
              <a:lvl8pPr marL="4265930" algn="l" defTabSz="1218565" rtl="0" eaLnBrk="1" latinLnBrk="0" hangingPunct="1">
                <a:defRPr b="1" kern="1200">
                  <a:solidFill>
                    <a:schemeClr val="lt1"/>
                  </a:solidFill>
                  <a:latin typeface="+mn-lt"/>
                  <a:ea typeface="+mn-ea"/>
                  <a:cs typeface="+mn-cs"/>
                </a:defRPr>
              </a:lvl8pPr>
              <a:lvl9pPr marL="4874895" algn="l" defTabSz="1218565" rtl="0" eaLnBrk="1" latinLnBrk="0" hangingPunct="1">
                <a:defRPr b="1" kern="1200">
                  <a:solidFill>
                    <a:schemeClr val="lt1"/>
                  </a:solidFill>
                  <a:latin typeface="+mn-lt"/>
                  <a:ea typeface="+mn-ea"/>
                  <a:cs typeface="+mn-cs"/>
                </a:defRPr>
              </a:lvl9pPr>
            </a:lstStyle>
            <a:p>
              <a:pPr algn="ctr" defTabSz="913130"/>
              <a:endParaRPr lang="zh-CN" altLang="en-US" sz="2000">
                <a:solidFill>
                  <a:srgbClr val="0070C0"/>
                </a:solidFill>
              </a:endParaRPr>
            </a:p>
          </p:txBody>
        </p:sp>
        <p:sp>
          <p:nvSpPr>
            <p:cNvPr id="24" name="Freeform 5"/>
            <p:cNvSpPr/>
            <p:nvPr/>
          </p:nvSpPr>
          <p:spPr bwMode="auto">
            <a:xfrm rot="10800000">
              <a:off x="914400" y="1523098"/>
              <a:ext cx="2526670" cy="223933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121920" tIns="60960" rIns="121920" bIns="60960" numCol="1" anchor="t" anchorCtr="0" compatLnSpc="1"/>
            <a:lstStyle>
              <a:defPPr>
                <a:defRPr lang="en-US"/>
              </a:defPPr>
              <a:lvl1pPr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1pPr>
              <a:lvl2pPr marL="609600"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2pPr>
              <a:lvl3pPr marL="12185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3pPr>
              <a:lvl4pPr marL="18281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4pPr>
              <a:lvl5pPr marL="24377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5pPr>
              <a:lvl6pPr marL="30467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6pPr>
              <a:lvl7pPr marL="36563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7pPr>
              <a:lvl8pPr marL="42659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8pPr>
              <a:lvl9pPr marL="4874895"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9pPr>
            </a:lstStyle>
            <a:p>
              <a:pPr defTabSz="913130"/>
              <a:endParaRPr lang="zh-CN" altLang="en-US" sz="2000">
                <a:solidFill>
                  <a:srgbClr val="0070C0"/>
                </a:solidFill>
              </a:endParaRPr>
            </a:p>
          </p:txBody>
        </p:sp>
      </p:grpSp>
      <p:sp>
        <p:nvSpPr>
          <p:cNvPr id="26" name="Freeform 5"/>
          <p:cNvSpPr/>
          <p:nvPr/>
        </p:nvSpPr>
        <p:spPr bwMode="auto">
          <a:xfrm>
            <a:off x="4027217" y="2052499"/>
            <a:ext cx="244350" cy="383774"/>
          </a:xfrm>
          <a:custGeom>
            <a:avLst/>
            <a:gdLst>
              <a:gd name="T0" fmla="*/ 57 w 69"/>
              <a:gd name="T1" fmla="*/ 1 h 110"/>
              <a:gd name="T2" fmla="*/ 68 w 69"/>
              <a:gd name="T3" fmla="*/ 12 h 110"/>
              <a:gd name="T4" fmla="*/ 68 w 69"/>
              <a:gd name="T5" fmla="*/ 16 h 110"/>
              <a:gd name="T6" fmla="*/ 29 w 69"/>
              <a:gd name="T7" fmla="*/ 55 h 110"/>
              <a:gd name="T8" fmla="*/ 68 w 69"/>
              <a:gd name="T9" fmla="*/ 94 h 110"/>
              <a:gd name="T10" fmla="*/ 68 w 69"/>
              <a:gd name="T11" fmla="*/ 98 h 110"/>
              <a:gd name="T12" fmla="*/ 57 w 69"/>
              <a:gd name="T13" fmla="*/ 109 h 110"/>
              <a:gd name="T14" fmla="*/ 53 w 69"/>
              <a:gd name="T15" fmla="*/ 109 h 110"/>
              <a:gd name="T16" fmla="*/ 12 w 69"/>
              <a:gd name="T17" fmla="*/ 68 h 110"/>
              <a:gd name="T18" fmla="*/ 1 w 69"/>
              <a:gd name="T19" fmla="*/ 57 h 110"/>
              <a:gd name="T20" fmla="*/ 1 w 69"/>
              <a:gd name="T21" fmla="*/ 53 h 110"/>
              <a:gd name="T22" fmla="*/ 12 w 69"/>
              <a:gd name="T23" fmla="*/ 42 h 110"/>
              <a:gd name="T24" fmla="*/ 53 w 69"/>
              <a:gd name="T25" fmla="*/ 1 h 110"/>
              <a:gd name="T26" fmla="*/ 57 w 69"/>
              <a:gd name="T2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10">
                <a:moveTo>
                  <a:pt x="57" y="1"/>
                </a:moveTo>
                <a:cubicBezTo>
                  <a:pt x="68" y="12"/>
                  <a:pt x="68" y="12"/>
                  <a:pt x="68" y="12"/>
                </a:cubicBezTo>
                <a:cubicBezTo>
                  <a:pt x="69" y="13"/>
                  <a:pt x="69" y="15"/>
                  <a:pt x="68" y="16"/>
                </a:cubicBezTo>
                <a:cubicBezTo>
                  <a:pt x="29" y="55"/>
                  <a:pt x="29" y="55"/>
                  <a:pt x="29" y="55"/>
                </a:cubicBezTo>
                <a:cubicBezTo>
                  <a:pt x="68" y="94"/>
                  <a:pt x="68" y="94"/>
                  <a:pt x="68" y="94"/>
                </a:cubicBezTo>
                <a:cubicBezTo>
                  <a:pt x="69" y="95"/>
                  <a:pt x="69" y="97"/>
                  <a:pt x="68" y="98"/>
                </a:cubicBezTo>
                <a:cubicBezTo>
                  <a:pt x="57" y="109"/>
                  <a:pt x="57" y="109"/>
                  <a:pt x="57" y="109"/>
                </a:cubicBezTo>
                <a:cubicBezTo>
                  <a:pt x="56" y="110"/>
                  <a:pt x="54" y="110"/>
                  <a:pt x="53" y="109"/>
                </a:cubicBezTo>
                <a:cubicBezTo>
                  <a:pt x="12" y="68"/>
                  <a:pt x="12" y="68"/>
                  <a:pt x="12" y="68"/>
                </a:cubicBezTo>
                <a:cubicBezTo>
                  <a:pt x="1" y="57"/>
                  <a:pt x="1" y="57"/>
                  <a:pt x="1" y="57"/>
                </a:cubicBezTo>
                <a:cubicBezTo>
                  <a:pt x="0" y="56"/>
                  <a:pt x="0" y="54"/>
                  <a:pt x="1" y="53"/>
                </a:cubicBezTo>
                <a:cubicBezTo>
                  <a:pt x="12" y="42"/>
                  <a:pt x="12" y="42"/>
                  <a:pt x="12" y="42"/>
                </a:cubicBezTo>
                <a:cubicBezTo>
                  <a:pt x="53" y="1"/>
                  <a:pt x="53" y="1"/>
                  <a:pt x="53" y="1"/>
                </a:cubicBezTo>
                <a:cubicBezTo>
                  <a:pt x="54" y="0"/>
                  <a:pt x="56" y="0"/>
                  <a:pt x="57" y="1"/>
                </a:cubicBezTo>
                <a:close/>
              </a:path>
            </a:pathLst>
          </a:custGeom>
          <a:solidFill>
            <a:srgbClr val="00B0F0"/>
          </a:solidFill>
          <a:ln>
            <a:noFill/>
          </a:ln>
        </p:spPr>
        <p:txBody>
          <a:bodyPr vert="horz" wrap="square" lIns="91440" tIns="45720" rIns="91440" bIns="45720" numCol="1" anchor="t" anchorCtr="0" compatLnSpc="1"/>
          <a:lstStyle/>
          <a:p>
            <a:endParaRPr lang="zh-CN" altLang="en-US"/>
          </a:p>
        </p:txBody>
      </p:sp>
      <p:sp>
        <p:nvSpPr>
          <p:cNvPr id="27" name="Freeform 5"/>
          <p:cNvSpPr/>
          <p:nvPr/>
        </p:nvSpPr>
        <p:spPr bwMode="auto">
          <a:xfrm flipH="1">
            <a:off x="8074805" y="2052499"/>
            <a:ext cx="244350" cy="383774"/>
          </a:xfrm>
          <a:custGeom>
            <a:avLst/>
            <a:gdLst>
              <a:gd name="T0" fmla="*/ 57 w 69"/>
              <a:gd name="T1" fmla="*/ 1 h 110"/>
              <a:gd name="T2" fmla="*/ 68 w 69"/>
              <a:gd name="T3" fmla="*/ 12 h 110"/>
              <a:gd name="T4" fmla="*/ 68 w 69"/>
              <a:gd name="T5" fmla="*/ 16 h 110"/>
              <a:gd name="T6" fmla="*/ 29 w 69"/>
              <a:gd name="T7" fmla="*/ 55 h 110"/>
              <a:gd name="T8" fmla="*/ 68 w 69"/>
              <a:gd name="T9" fmla="*/ 94 h 110"/>
              <a:gd name="T10" fmla="*/ 68 w 69"/>
              <a:gd name="T11" fmla="*/ 98 h 110"/>
              <a:gd name="T12" fmla="*/ 57 w 69"/>
              <a:gd name="T13" fmla="*/ 109 h 110"/>
              <a:gd name="T14" fmla="*/ 53 w 69"/>
              <a:gd name="T15" fmla="*/ 109 h 110"/>
              <a:gd name="T16" fmla="*/ 12 w 69"/>
              <a:gd name="T17" fmla="*/ 68 h 110"/>
              <a:gd name="T18" fmla="*/ 1 w 69"/>
              <a:gd name="T19" fmla="*/ 57 h 110"/>
              <a:gd name="T20" fmla="*/ 1 w 69"/>
              <a:gd name="T21" fmla="*/ 53 h 110"/>
              <a:gd name="T22" fmla="*/ 12 w 69"/>
              <a:gd name="T23" fmla="*/ 42 h 110"/>
              <a:gd name="T24" fmla="*/ 53 w 69"/>
              <a:gd name="T25" fmla="*/ 1 h 110"/>
              <a:gd name="T26" fmla="*/ 57 w 69"/>
              <a:gd name="T2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10">
                <a:moveTo>
                  <a:pt x="57" y="1"/>
                </a:moveTo>
                <a:cubicBezTo>
                  <a:pt x="68" y="12"/>
                  <a:pt x="68" y="12"/>
                  <a:pt x="68" y="12"/>
                </a:cubicBezTo>
                <a:cubicBezTo>
                  <a:pt x="69" y="13"/>
                  <a:pt x="69" y="15"/>
                  <a:pt x="68" y="16"/>
                </a:cubicBezTo>
                <a:cubicBezTo>
                  <a:pt x="29" y="55"/>
                  <a:pt x="29" y="55"/>
                  <a:pt x="29" y="55"/>
                </a:cubicBezTo>
                <a:cubicBezTo>
                  <a:pt x="68" y="94"/>
                  <a:pt x="68" y="94"/>
                  <a:pt x="68" y="94"/>
                </a:cubicBezTo>
                <a:cubicBezTo>
                  <a:pt x="69" y="95"/>
                  <a:pt x="69" y="97"/>
                  <a:pt x="68" y="98"/>
                </a:cubicBezTo>
                <a:cubicBezTo>
                  <a:pt x="57" y="109"/>
                  <a:pt x="57" y="109"/>
                  <a:pt x="57" y="109"/>
                </a:cubicBezTo>
                <a:cubicBezTo>
                  <a:pt x="56" y="110"/>
                  <a:pt x="54" y="110"/>
                  <a:pt x="53" y="109"/>
                </a:cubicBezTo>
                <a:cubicBezTo>
                  <a:pt x="12" y="68"/>
                  <a:pt x="12" y="68"/>
                  <a:pt x="12" y="68"/>
                </a:cubicBezTo>
                <a:cubicBezTo>
                  <a:pt x="1" y="57"/>
                  <a:pt x="1" y="57"/>
                  <a:pt x="1" y="57"/>
                </a:cubicBezTo>
                <a:cubicBezTo>
                  <a:pt x="0" y="56"/>
                  <a:pt x="0" y="54"/>
                  <a:pt x="1" y="53"/>
                </a:cubicBezTo>
                <a:cubicBezTo>
                  <a:pt x="12" y="42"/>
                  <a:pt x="12" y="42"/>
                  <a:pt x="12" y="42"/>
                </a:cubicBezTo>
                <a:cubicBezTo>
                  <a:pt x="53" y="1"/>
                  <a:pt x="53" y="1"/>
                  <a:pt x="53" y="1"/>
                </a:cubicBezTo>
                <a:cubicBezTo>
                  <a:pt x="54" y="0"/>
                  <a:pt x="56" y="0"/>
                  <a:pt x="57" y="1"/>
                </a:cubicBezTo>
                <a:close/>
              </a:path>
            </a:pathLst>
          </a:custGeom>
          <a:solidFill>
            <a:srgbClr val="00B0F0"/>
          </a:solidFill>
          <a:ln>
            <a:noFill/>
          </a:ln>
        </p:spPr>
        <p:txBody>
          <a:bodyPr vert="horz" wrap="square" lIns="91440" tIns="45720" rIns="91440" bIns="45720" numCol="1" anchor="t" anchorCtr="0" compatLnSpc="1"/>
          <a:lstStyle/>
          <a:p>
            <a:endParaRPr lang="zh-CN" altLang="en-US"/>
          </a:p>
        </p:txBody>
      </p:sp>
      <p:sp>
        <p:nvSpPr>
          <p:cNvPr id="28" name="Rectangle 4"/>
          <p:cNvSpPr txBox="1">
            <a:spLocks noChangeArrowheads="1"/>
          </p:cNvSpPr>
          <p:nvPr/>
        </p:nvSpPr>
        <p:spPr bwMode="auto">
          <a:xfrm>
            <a:off x="1900148" y="2028366"/>
            <a:ext cx="1545039" cy="476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699" rIns="91400" bIns="45699"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fontAlgn="auto">
              <a:spcBef>
                <a:spcPts val="0"/>
              </a:spcBef>
              <a:spcAft>
                <a:spcPts val="0"/>
              </a:spcAft>
              <a:defRPr/>
            </a:pPr>
            <a:r>
              <a:rPr lang="en-US" altLang="zh-CN" sz="4400" b="0" kern="0" dirty="0" smtClean="0">
                <a:gradFill>
                  <a:gsLst>
                    <a:gs pos="0">
                      <a:srgbClr val="00B0F0"/>
                    </a:gs>
                    <a:gs pos="100000">
                      <a:schemeClr val="tx1">
                        <a:lumMod val="50000"/>
                        <a:lumOff val="50000"/>
                      </a:schemeClr>
                    </a:gs>
                  </a:gsLst>
                  <a:lin ang="8400000" scaled="0"/>
                </a:gradFill>
                <a:effectLst>
                  <a:innerShdw blurRad="63500" dist="50800" dir="13500000">
                    <a:prstClr val="black">
                      <a:alpha val="50000"/>
                    </a:prstClr>
                  </a:innerShdw>
                </a:effectLst>
                <a:latin typeface="Impact" panose="020B0806030902050204" pitchFamily="34" charset="0"/>
                <a:ea typeface="微软雅黑" panose="020B0503020204020204" pitchFamily="34" charset="-122"/>
              </a:rPr>
              <a:t>2019</a:t>
            </a:r>
            <a:endParaRPr lang="zh-CN" altLang="en-US" sz="4400" b="0" kern="0" dirty="0">
              <a:gradFill>
                <a:gsLst>
                  <a:gs pos="0">
                    <a:srgbClr val="00B0F0"/>
                  </a:gs>
                  <a:gs pos="100000">
                    <a:schemeClr val="tx1">
                      <a:lumMod val="50000"/>
                      <a:lumOff val="50000"/>
                    </a:schemeClr>
                  </a:gs>
                </a:gsLst>
                <a:lin ang="8400000" scaled="0"/>
              </a:gradFill>
              <a:effectLst>
                <a:innerShdw blurRad="63500" dist="50800" dir="13500000">
                  <a:prstClr val="black">
                    <a:alpha val="50000"/>
                  </a:prstClr>
                </a:innerShdw>
              </a:effectLst>
              <a:latin typeface="Impact" panose="020B0806030902050204" pitchFamily="34" charset="0"/>
              <a:ea typeface="微软雅黑" panose="020B0503020204020204" pitchFamily="34" charset="-122"/>
            </a:endParaRPr>
          </a:p>
        </p:txBody>
      </p:sp>
      <p:sp>
        <p:nvSpPr>
          <p:cNvPr id="29" name="Rectangle 4"/>
          <p:cNvSpPr txBox="1">
            <a:spLocks noChangeArrowheads="1"/>
          </p:cNvSpPr>
          <p:nvPr/>
        </p:nvSpPr>
        <p:spPr bwMode="auto">
          <a:xfrm>
            <a:off x="8831085" y="2028366"/>
            <a:ext cx="1545039" cy="476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699" rIns="91400" bIns="45699"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fontAlgn="auto">
              <a:spcBef>
                <a:spcPts val="0"/>
              </a:spcBef>
              <a:spcAft>
                <a:spcPts val="0"/>
              </a:spcAft>
              <a:defRPr/>
            </a:pPr>
            <a:r>
              <a:rPr lang="en-US" altLang="zh-CN" sz="4400" b="0" kern="0" dirty="0" smtClean="0">
                <a:solidFill>
                  <a:srgbClr val="00B0F0"/>
                </a:solidFill>
                <a:effectLst>
                  <a:innerShdw blurRad="63500" dist="50800" dir="13500000">
                    <a:prstClr val="black">
                      <a:alpha val="50000"/>
                    </a:prstClr>
                  </a:innerShdw>
                </a:effectLst>
                <a:latin typeface="Impact" panose="020B0806030902050204" pitchFamily="34" charset="0"/>
                <a:ea typeface="微软雅黑" panose="020B0503020204020204" pitchFamily="34" charset="-122"/>
              </a:rPr>
              <a:t>2020</a:t>
            </a:r>
            <a:endParaRPr lang="zh-CN" altLang="en-US" sz="4400" b="0" kern="0" dirty="0">
              <a:solidFill>
                <a:srgbClr val="00B0F0"/>
              </a:solidFill>
              <a:effectLst>
                <a:innerShdw blurRad="63500" dist="50800" dir="13500000">
                  <a:prstClr val="black">
                    <a:alpha val="50000"/>
                  </a:prstClr>
                </a:innerShdw>
              </a:effectLst>
              <a:latin typeface="Impact" panose="020B0806030902050204" pitchFamily="34" charset="0"/>
              <a:ea typeface="微软雅黑" panose="020B0503020204020204" pitchFamily="34" charset="-122"/>
            </a:endParaRPr>
          </a:p>
        </p:txBody>
      </p:sp>
      <p:sp>
        <p:nvSpPr>
          <p:cNvPr id="30" name="TextBox 25"/>
          <p:cNvSpPr txBox="1"/>
          <p:nvPr/>
        </p:nvSpPr>
        <p:spPr>
          <a:xfrm>
            <a:off x="850902" y="3946788"/>
            <a:ext cx="10490198" cy="1107996"/>
          </a:xfrm>
          <a:prstGeom prst="rect">
            <a:avLst/>
          </a:prstGeom>
          <a:noFill/>
        </p:spPr>
        <p:txBody>
          <a:bodyPr wrap="square" rtlCol="0">
            <a:spAutoFit/>
            <a:scene3d>
              <a:camera prst="isometricOffAxis1Top">
                <a:rot lat="0" lon="0" rev="0"/>
              </a:camera>
              <a:lightRig rig="threePt" dir="t"/>
            </a:scene3d>
            <a:sp3d z="127000"/>
          </a:bodyPr>
          <a:lstStyle/>
          <a:p>
            <a:pPr defTabSz="1218565" fontAlgn="auto">
              <a:spcBef>
                <a:spcPts val="0"/>
              </a:spcBef>
              <a:spcAft>
                <a:spcPts val="0"/>
              </a:spcAft>
              <a:buFontTx/>
              <a:buNone/>
            </a:pPr>
            <a:r>
              <a:rPr lang="zh-CN" altLang="en-US" sz="6600" b="0" dirty="0" smtClean="0">
                <a:solidFill>
                  <a:srgbClr val="00A8EA"/>
                </a:solidFill>
                <a:latin typeface="方正正准黑简体" panose="02000000000000000000" pitchFamily="2" charset="-122"/>
                <a:ea typeface="方正正准黑简体" panose="02000000000000000000" pitchFamily="2" charset="-122"/>
              </a:rPr>
              <a:t>谢谢</a:t>
            </a:r>
            <a:endParaRPr sz="6600" b="0" dirty="0" smtClean="0">
              <a:solidFill>
                <a:srgbClr val="00A8EA"/>
              </a:solidFill>
              <a:latin typeface="方正正准黑简体" panose="02000000000000000000" pitchFamily="2" charset="-122"/>
              <a:ea typeface="方正正准黑简体" panose="02000000000000000000" pitchFamily="2" charset="-122"/>
            </a:endParaRPr>
          </a:p>
        </p:txBody>
      </p:sp>
      <p:grpSp>
        <p:nvGrpSpPr>
          <p:cNvPr id="2" name="组合 1"/>
          <p:cNvGrpSpPr/>
          <p:nvPr/>
        </p:nvGrpSpPr>
        <p:grpSpPr>
          <a:xfrm>
            <a:off x="4657729" y="950173"/>
            <a:ext cx="3002319" cy="2660894"/>
            <a:chOff x="5105400" y="1523098"/>
            <a:chExt cx="2526670" cy="2239337"/>
          </a:xfrm>
        </p:grpSpPr>
        <p:sp>
          <p:nvSpPr>
            <p:cNvPr id="3" name="Freeform 5"/>
            <p:cNvSpPr/>
            <p:nvPr/>
          </p:nvSpPr>
          <p:spPr bwMode="auto">
            <a:xfrm rot="10800000">
              <a:off x="5105400" y="1523098"/>
              <a:ext cx="2526670" cy="223933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121920" tIns="60960" rIns="121920" bIns="60960" numCol="1" anchor="t" anchorCtr="0" compatLnSpc="1"/>
            <a:lstStyle>
              <a:defPPr>
                <a:defRPr lang="en-US"/>
              </a:defPPr>
              <a:lvl1pPr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1pPr>
              <a:lvl2pPr marL="609600"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2pPr>
              <a:lvl3pPr marL="12185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3pPr>
              <a:lvl4pPr marL="18281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4pPr>
              <a:lvl5pPr marL="24377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5pPr>
              <a:lvl6pPr marL="30467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6pPr>
              <a:lvl7pPr marL="36563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7pPr>
              <a:lvl8pPr marL="42659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8pPr>
              <a:lvl9pPr marL="4874895"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9pPr>
            </a:lstStyle>
            <a:p>
              <a:pPr defTabSz="913130"/>
              <a:endParaRPr lang="zh-CN" altLang="en-US" sz="2000">
                <a:solidFill>
                  <a:srgbClr val="0070C0"/>
                </a:solidFill>
              </a:endParaRPr>
            </a:p>
          </p:txBody>
        </p:sp>
        <p:sp>
          <p:nvSpPr>
            <p:cNvPr id="5" name="Freeform 5"/>
            <p:cNvSpPr/>
            <p:nvPr/>
          </p:nvSpPr>
          <p:spPr bwMode="auto">
            <a:xfrm>
              <a:off x="5421221" y="1815110"/>
              <a:ext cx="1798899" cy="159432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40000"/>
                <a:lumOff val="60000"/>
              </a:schemeClr>
            </a:solidFill>
            <a:ln w="19050">
              <a:noFill/>
            </a:ln>
            <a:effectLst>
              <a:innerShdw blurRad="190500" dist="50800" dir="13500000">
                <a:prstClr val="black">
                  <a:alpha val="50000"/>
                </a:prstClr>
              </a:innerShdw>
            </a:effectLst>
          </p:spPr>
          <p:txBody>
            <a:bodyPr vert="horz" wrap="square" lIns="121920" tIns="60960" rIns="121920" bIns="60960" numCol="1" anchor="t" anchorCtr="0" compatLnSpc="1"/>
            <a:lstStyle>
              <a:defPPr>
                <a:defRPr lang="en-US"/>
              </a:defPPr>
              <a:lvl1pPr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1pPr>
              <a:lvl2pPr marL="609600"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2pPr>
              <a:lvl3pPr marL="12185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3pPr>
              <a:lvl4pPr marL="18281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4pPr>
              <a:lvl5pPr marL="2437765" algn="ctr" rtl="0" fontAlgn="base">
                <a:spcBef>
                  <a:spcPct val="0"/>
                </a:spcBef>
                <a:spcAft>
                  <a:spcPct val="0"/>
                </a:spcAft>
                <a:defRPr b="1" kern="1200">
                  <a:solidFill>
                    <a:schemeClr val="tx1"/>
                  </a:solidFill>
                  <a:latin typeface="Arial" panose="020B0604020202020204" pitchFamily="34" charset="0"/>
                  <a:ea typeface="黑体" panose="02010609060101010101" pitchFamily="49" charset="-122"/>
                  <a:cs typeface="+mn-cs"/>
                </a:defRPr>
              </a:lvl5pPr>
              <a:lvl6pPr marL="30467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6pPr>
              <a:lvl7pPr marL="36563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7pPr>
              <a:lvl8pPr marL="4265930"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8pPr>
              <a:lvl9pPr marL="4874895" algn="l" defTabSz="1218565" rtl="0" eaLnBrk="1" latinLnBrk="0" hangingPunct="1">
                <a:defRPr b="1" kern="1200">
                  <a:solidFill>
                    <a:schemeClr val="tx1"/>
                  </a:solidFill>
                  <a:latin typeface="Arial" panose="020B0604020202020204" pitchFamily="34" charset="0"/>
                  <a:ea typeface="黑体" panose="02010609060101010101" pitchFamily="49" charset="-122"/>
                  <a:cs typeface="+mn-cs"/>
                </a:defRPr>
              </a:lvl9pPr>
            </a:lstStyle>
            <a:p>
              <a:pPr defTabSz="913130"/>
              <a:endParaRPr lang="zh-CN" altLang="en-US" sz="2000">
                <a:solidFill>
                  <a:srgbClr val="0070C0"/>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par>
                              <p:cTn id="15" fill="hold">
                                <p:stCondLst>
                                  <p:cond delay="500"/>
                                </p:stCondLst>
                                <p:childTnLst>
                                  <p:par>
                                    <p:cTn id="16" presetID="12" presetClass="entr" presetSubtype="2"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p:tgtEl>
                                              <p:spTgt spid="26"/>
                                            </p:tgtEl>
                                            <p:attrNameLst>
                                              <p:attrName>ppt_x</p:attrName>
                                            </p:attrNameLst>
                                          </p:cBhvr>
                                          <p:tavLst>
                                            <p:tav tm="0">
                                              <p:val>
                                                <p:strVal val="#ppt_x+#ppt_w*1.125000"/>
                                              </p:val>
                                            </p:tav>
                                            <p:tav tm="100000">
                                              <p:val>
                                                <p:strVal val="#ppt_x"/>
                                              </p:val>
                                            </p:tav>
                                          </p:tavLst>
                                        </p:anim>
                                        <p:animEffect transition="in" filter="wipe(left)">
                                          <p:cBhvr>
                                            <p:cTn id="19" dur="500"/>
                                            <p:tgtEl>
                                              <p:spTgt spid="26"/>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p:tgtEl>
                                              <p:spTgt spid="27"/>
                                            </p:tgtEl>
                                            <p:attrNameLst>
                                              <p:attrName>ppt_x</p:attrName>
                                            </p:attrNameLst>
                                          </p:cBhvr>
                                          <p:tavLst>
                                            <p:tav tm="0">
                                              <p:val>
                                                <p:strVal val="#ppt_x-#ppt_w*1.125000"/>
                                              </p:val>
                                            </p:tav>
                                            <p:tav tm="100000">
                                              <p:val>
                                                <p:strVal val="#ppt_x"/>
                                              </p:val>
                                            </p:tav>
                                          </p:tavLst>
                                        </p:anim>
                                        <p:animEffect transition="in" filter="wipe(right)">
                                          <p:cBhvr>
                                            <p:cTn id="23" dur="500"/>
                                            <p:tgtEl>
                                              <p:spTgt spid="27"/>
                                            </p:tgtEl>
                                          </p:cBhvr>
                                        </p:animEffect>
                                      </p:childTnLst>
                                    </p:cTn>
                                  </p:par>
                                  <p:par>
                                    <p:cTn id="24" presetID="2" presetClass="entr" presetSubtype="2" accel="40000" fill="hold" nodeType="withEffect" p14:presetBounceEnd="40000">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14:bounceEnd="40000">
                                          <p:cBhvr additive="base">
                                            <p:cTn id="26" dur="500" fill="hold"/>
                                            <p:tgtEl>
                                              <p:spTgt spid="19"/>
                                            </p:tgtEl>
                                            <p:attrNameLst>
                                              <p:attrName>ppt_x</p:attrName>
                                            </p:attrNameLst>
                                          </p:cBhvr>
                                          <p:tavLst>
                                            <p:tav tm="0">
                                              <p:val>
                                                <p:strVal val="1+#ppt_w/2"/>
                                              </p:val>
                                            </p:tav>
                                            <p:tav tm="100000">
                                              <p:val>
                                                <p:strVal val="#ppt_x"/>
                                              </p:val>
                                            </p:tav>
                                          </p:tavLst>
                                        </p:anim>
                                        <p:anim calcmode="lin" valueType="num" p14:bounceEnd="40000">
                                          <p:cBhvr additive="base">
                                            <p:cTn id="27" dur="500" fill="hold"/>
                                            <p:tgtEl>
                                              <p:spTgt spid="19"/>
                                            </p:tgtEl>
                                            <p:attrNameLst>
                                              <p:attrName>ppt_y</p:attrName>
                                            </p:attrNameLst>
                                          </p:cBhvr>
                                          <p:tavLst>
                                            <p:tav tm="0">
                                              <p:val>
                                                <p:strVal val="#ppt_y"/>
                                              </p:val>
                                            </p:tav>
                                            <p:tav tm="100000">
                                              <p:val>
                                                <p:strVal val="#ppt_y"/>
                                              </p:val>
                                            </p:tav>
                                          </p:tavLst>
                                        </p:anim>
                                      </p:childTnLst>
                                    </p:cTn>
                                  </p:par>
                                  <p:par>
                                    <p:cTn id="28" presetID="2" presetClass="entr" presetSubtype="8" accel="40000" fill="hold" nodeType="withEffect" p14:presetBounceEnd="40000">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14:bounceEnd="40000">
                                          <p:cBhvr additive="base">
                                            <p:cTn id="30" dur="500" fill="hold"/>
                                            <p:tgtEl>
                                              <p:spTgt spid="22"/>
                                            </p:tgtEl>
                                            <p:attrNameLst>
                                              <p:attrName>ppt_x</p:attrName>
                                            </p:attrNameLst>
                                          </p:cBhvr>
                                          <p:tavLst>
                                            <p:tav tm="0">
                                              <p:val>
                                                <p:strVal val="0-#ppt_w/2"/>
                                              </p:val>
                                            </p:tav>
                                            <p:tav tm="100000">
                                              <p:val>
                                                <p:strVal val="#ppt_x"/>
                                              </p:val>
                                            </p:tav>
                                          </p:tavLst>
                                        </p:anim>
                                        <p:anim calcmode="lin" valueType="num" p14:bounceEnd="40000">
                                          <p:cBhvr additive="base">
                                            <p:cTn id="31" dur="500" fill="hold"/>
                                            <p:tgtEl>
                                              <p:spTgt spid="22"/>
                                            </p:tgtEl>
                                            <p:attrNameLst>
                                              <p:attrName>ppt_y</p:attrName>
                                            </p:attrNameLst>
                                          </p:cBhvr>
                                          <p:tavLst>
                                            <p:tav tm="0">
                                              <p:val>
                                                <p:strVal val="#ppt_y"/>
                                              </p:val>
                                            </p:tav>
                                            <p:tav tm="100000">
                                              <p:val>
                                                <p:strVal val="#ppt_y"/>
                                              </p:val>
                                            </p:tav>
                                          </p:tavLst>
                                        </p:anim>
                                      </p:childTnLst>
                                    </p:cTn>
                                  </p:par>
                                </p:childTnLst>
                              </p:cTn>
                            </p:par>
                            <p:par>
                              <p:cTn id="32" fill="hold">
                                <p:stCondLst>
                                  <p:cond delay="1000"/>
                                </p:stCondLst>
                                <p:childTnLst>
                                  <p:par>
                                    <p:cTn id="33" presetID="56" presetClass="entr" presetSubtype="0" fill="hold" grpId="0" nodeType="afterEffect">
                                      <p:stCondLst>
                                        <p:cond delay="0"/>
                                      </p:stCondLst>
                                      <p:iterate type="lt">
                                        <p:tmPct val="10000"/>
                                      </p:iterate>
                                      <p:childTnLst>
                                        <p:set>
                                          <p:cBhvr>
                                            <p:cTn id="34" dur="1" fill="hold">
                                              <p:stCondLst>
                                                <p:cond delay="0"/>
                                              </p:stCondLst>
                                            </p:cTn>
                                            <p:tgtEl>
                                              <p:spTgt spid="28"/>
                                            </p:tgtEl>
                                            <p:attrNameLst>
                                              <p:attrName>style.visibility</p:attrName>
                                            </p:attrNameLst>
                                          </p:cBhvr>
                                          <p:to>
                                            <p:strVal val="visible"/>
                                          </p:to>
                                        </p:set>
                                        <p:anim by="(-#ppt_w*2)" calcmode="lin" valueType="num">
                                          <p:cBhvr rctx="PPT">
                                            <p:cTn id="35" dur="500" autoRev="1" fill="hold">
                                              <p:stCondLst>
                                                <p:cond delay="0"/>
                                              </p:stCondLst>
                                            </p:cTn>
                                            <p:tgtEl>
                                              <p:spTgt spid="28"/>
                                            </p:tgtEl>
                                            <p:attrNameLst>
                                              <p:attrName>ppt_w</p:attrName>
                                            </p:attrNameLst>
                                          </p:cBhvr>
                                        </p:anim>
                                        <p:anim by="(#ppt_w*0.50)" calcmode="lin" valueType="num">
                                          <p:cBhvr>
                                            <p:cTn id="36" dur="500" decel="50000" autoRev="1" fill="hold">
                                              <p:stCondLst>
                                                <p:cond delay="0"/>
                                              </p:stCondLst>
                                            </p:cTn>
                                            <p:tgtEl>
                                              <p:spTgt spid="28"/>
                                            </p:tgtEl>
                                            <p:attrNameLst>
                                              <p:attrName>ppt_x</p:attrName>
                                            </p:attrNameLst>
                                          </p:cBhvr>
                                        </p:anim>
                                        <p:anim from="(-#ppt_h/2)" to="(#ppt_y)" calcmode="lin" valueType="num">
                                          <p:cBhvr>
                                            <p:cTn id="37" dur="1000" fill="hold">
                                              <p:stCondLst>
                                                <p:cond delay="0"/>
                                              </p:stCondLst>
                                            </p:cTn>
                                            <p:tgtEl>
                                              <p:spTgt spid="28"/>
                                            </p:tgtEl>
                                            <p:attrNameLst>
                                              <p:attrName>ppt_y</p:attrName>
                                            </p:attrNameLst>
                                          </p:cBhvr>
                                        </p:anim>
                                        <p:animRot by="21600000">
                                          <p:cBhvr>
                                            <p:cTn id="38" dur="1000" fill="hold">
                                              <p:stCondLst>
                                                <p:cond delay="0"/>
                                              </p:stCondLst>
                                            </p:cTn>
                                            <p:tgtEl>
                                              <p:spTgt spid="28"/>
                                            </p:tgtEl>
                                            <p:attrNameLst>
                                              <p:attrName>r</p:attrName>
                                            </p:attrNameLst>
                                          </p:cBhvr>
                                        </p:animRot>
                                      </p:childTnLst>
                                    </p:cTn>
                                  </p:par>
                                  <p:par>
                                    <p:cTn id="39" presetID="56" presetClass="entr" presetSubtype="0" fill="hold" grpId="0" nodeType="withEffect">
                                      <p:stCondLst>
                                        <p:cond delay="0"/>
                                      </p:stCondLst>
                                      <p:iterate type="lt">
                                        <p:tmPct val="10000"/>
                                      </p:iterate>
                                      <p:childTnLst>
                                        <p:set>
                                          <p:cBhvr>
                                            <p:cTn id="40" dur="1" fill="hold">
                                              <p:stCondLst>
                                                <p:cond delay="0"/>
                                              </p:stCondLst>
                                            </p:cTn>
                                            <p:tgtEl>
                                              <p:spTgt spid="29"/>
                                            </p:tgtEl>
                                            <p:attrNameLst>
                                              <p:attrName>style.visibility</p:attrName>
                                            </p:attrNameLst>
                                          </p:cBhvr>
                                          <p:to>
                                            <p:strVal val="visible"/>
                                          </p:to>
                                        </p:set>
                                        <p:anim by="(-#ppt_w*2)" calcmode="lin" valueType="num">
                                          <p:cBhvr rctx="PPT">
                                            <p:cTn id="41" dur="500" autoRev="1" fill="hold">
                                              <p:stCondLst>
                                                <p:cond delay="0"/>
                                              </p:stCondLst>
                                            </p:cTn>
                                            <p:tgtEl>
                                              <p:spTgt spid="29"/>
                                            </p:tgtEl>
                                            <p:attrNameLst>
                                              <p:attrName>ppt_w</p:attrName>
                                            </p:attrNameLst>
                                          </p:cBhvr>
                                        </p:anim>
                                        <p:anim by="(#ppt_w*0.50)" calcmode="lin" valueType="num">
                                          <p:cBhvr>
                                            <p:cTn id="42" dur="500" decel="50000" autoRev="1" fill="hold">
                                              <p:stCondLst>
                                                <p:cond delay="0"/>
                                              </p:stCondLst>
                                            </p:cTn>
                                            <p:tgtEl>
                                              <p:spTgt spid="29"/>
                                            </p:tgtEl>
                                            <p:attrNameLst>
                                              <p:attrName>ppt_x</p:attrName>
                                            </p:attrNameLst>
                                          </p:cBhvr>
                                        </p:anim>
                                        <p:anim from="(-#ppt_h/2)" to="(#ppt_y)" calcmode="lin" valueType="num">
                                          <p:cBhvr>
                                            <p:cTn id="43" dur="1000" fill="hold">
                                              <p:stCondLst>
                                                <p:cond delay="0"/>
                                              </p:stCondLst>
                                            </p:cTn>
                                            <p:tgtEl>
                                              <p:spTgt spid="29"/>
                                            </p:tgtEl>
                                            <p:attrNameLst>
                                              <p:attrName>ppt_y</p:attrName>
                                            </p:attrNameLst>
                                          </p:cBhvr>
                                        </p:anim>
                                        <p:animRot by="21600000">
                                          <p:cBhvr>
                                            <p:cTn id="44" dur="1000" fill="hold">
                                              <p:stCondLst>
                                                <p:cond delay="0"/>
                                              </p:stCondLst>
                                            </p:cTn>
                                            <p:tgtEl>
                                              <p:spTgt spid="29"/>
                                            </p:tgtEl>
                                            <p:attrNameLst>
                                              <p:attrName>r</p:attrName>
                                            </p:attrNameLst>
                                          </p:cBhvr>
                                        </p:animRot>
                                      </p:childTnLst>
                                    </p:cTn>
                                  </p:par>
                                </p:childTnLst>
                              </p:cTn>
                            </p:par>
                            <p:par>
                              <p:cTn id="45" fill="hold">
                                <p:stCondLst>
                                  <p:cond delay="1799"/>
                                </p:stCondLst>
                                <p:childTnLst>
                                  <p:par>
                                    <p:cTn id="46" presetID="2" presetClass="entr" presetSubtype="2" accel="40000" fill="hold" grpId="0" nodeType="afterEffect" p14:presetBounceEnd="40000">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14:bounceEnd="40000">
                                          <p:cBhvr additive="base">
                                            <p:cTn id="48" dur="750" fill="hold"/>
                                            <p:tgtEl>
                                              <p:spTgt spid="30"/>
                                            </p:tgtEl>
                                            <p:attrNameLst>
                                              <p:attrName>ppt_x</p:attrName>
                                            </p:attrNameLst>
                                          </p:cBhvr>
                                          <p:tavLst>
                                            <p:tav tm="0">
                                              <p:val>
                                                <p:strVal val="1+#ppt_w/2"/>
                                              </p:val>
                                            </p:tav>
                                            <p:tav tm="100000">
                                              <p:val>
                                                <p:strVal val="#ppt_x"/>
                                              </p:val>
                                            </p:tav>
                                          </p:tavLst>
                                        </p:anim>
                                        <p:anim calcmode="lin" valueType="num" p14:bounceEnd="40000">
                                          <p:cBhvr additive="base">
                                            <p:cTn id="49"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29" grpId="0"/>
          <p:bldP spid="3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par>
                              <p:cTn id="15" fill="hold">
                                <p:stCondLst>
                                  <p:cond delay="500"/>
                                </p:stCondLst>
                                <p:childTnLst>
                                  <p:par>
                                    <p:cTn id="16" presetID="12" presetClass="entr" presetSubtype="2"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p:tgtEl>
                                              <p:spTgt spid="26"/>
                                            </p:tgtEl>
                                            <p:attrNameLst>
                                              <p:attrName>ppt_x</p:attrName>
                                            </p:attrNameLst>
                                          </p:cBhvr>
                                          <p:tavLst>
                                            <p:tav tm="0">
                                              <p:val>
                                                <p:strVal val="#ppt_x+#ppt_w*1.125000"/>
                                              </p:val>
                                            </p:tav>
                                            <p:tav tm="100000">
                                              <p:val>
                                                <p:strVal val="#ppt_x"/>
                                              </p:val>
                                            </p:tav>
                                          </p:tavLst>
                                        </p:anim>
                                        <p:animEffect transition="in" filter="wipe(left)">
                                          <p:cBhvr>
                                            <p:cTn id="19" dur="500"/>
                                            <p:tgtEl>
                                              <p:spTgt spid="26"/>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p:tgtEl>
                                              <p:spTgt spid="27"/>
                                            </p:tgtEl>
                                            <p:attrNameLst>
                                              <p:attrName>ppt_x</p:attrName>
                                            </p:attrNameLst>
                                          </p:cBhvr>
                                          <p:tavLst>
                                            <p:tav tm="0">
                                              <p:val>
                                                <p:strVal val="#ppt_x-#ppt_w*1.125000"/>
                                              </p:val>
                                            </p:tav>
                                            <p:tav tm="100000">
                                              <p:val>
                                                <p:strVal val="#ppt_x"/>
                                              </p:val>
                                            </p:tav>
                                          </p:tavLst>
                                        </p:anim>
                                        <p:animEffect transition="in" filter="wipe(right)">
                                          <p:cBhvr>
                                            <p:cTn id="23" dur="500"/>
                                            <p:tgtEl>
                                              <p:spTgt spid="27"/>
                                            </p:tgtEl>
                                          </p:cBhvr>
                                        </p:animEffect>
                                      </p:childTnLst>
                                    </p:cTn>
                                  </p:par>
                                  <p:par>
                                    <p:cTn id="24" presetID="2" presetClass="entr" presetSubtype="2" accel="4000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1+#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par>
                                    <p:cTn id="28" presetID="2" presetClass="entr" presetSubtype="8" accel="4000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0-#ppt_w/2"/>
                                              </p:val>
                                            </p:tav>
                                            <p:tav tm="100000">
                                              <p:val>
                                                <p:strVal val="#ppt_x"/>
                                              </p:val>
                                            </p:tav>
                                          </p:tavLst>
                                        </p:anim>
                                        <p:anim calcmode="lin" valueType="num">
                                          <p:cBhvr additive="base">
                                            <p:cTn id="31" dur="500" fill="hold"/>
                                            <p:tgtEl>
                                              <p:spTgt spid="22"/>
                                            </p:tgtEl>
                                            <p:attrNameLst>
                                              <p:attrName>ppt_y</p:attrName>
                                            </p:attrNameLst>
                                          </p:cBhvr>
                                          <p:tavLst>
                                            <p:tav tm="0">
                                              <p:val>
                                                <p:strVal val="#ppt_y"/>
                                              </p:val>
                                            </p:tav>
                                            <p:tav tm="100000">
                                              <p:val>
                                                <p:strVal val="#ppt_y"/>
                                              </p:val>
                                            </p:tav>
                                          </p:tavLst>
                                        </p:anim>
                                      </p:childTnLst>
                                    </p:cTn>
                                  </p:par>
                                </p:childTnLst>
                              </p:cTn>
                            </p:par>
                            <p:par>
                              <p:cTn id="32" fill="hold">
                                <p:stCondLst>
                                  <p:cond delay="1000"/>
                                </p:stCondLst>
                                <p:childTnLst>
                                  <p:par>
                                    <p:cTn id="33" presetID="56" presetClass="entr" presetSubtype="0" fill="hold" grpId="0" nodeType="afterEffect">
                                      <p:stCondLst>
                                        <p:cond delay="0"/>
                                      </p:stCondLst>
                                      <p:iterate type="lt">
                                        <p:tmPct val="10000"/>
                                      </p:iterate>
                                      <p:childTnLst>
                                        <p:set>
                                          <p:cBhvr>
                                            <p:cTn id="34" dur="1" fill="hold">
                                              <p:stCondLst>
                                                <p:cond delay="0"/>
                                              </p:stCondLst>
                                            </p:cTn>
                                            <p:tgtEl>
                                              <p:spTgt spid="28"/>
                                            </p:tgtEl>
                                            <p:attrNameLst>
                                              <p:attrName>style.visibility</p:attrName>
                                            </p:attrNameLst>
                                          </p:cBhvr>
                                          <p:to>
                                            <p:strVal val="visible"/>
                                          </p:to>
                                        </p:set>
                                        <p:anim by="(-#ppt_w*2)" calcmode="lin" valueType="num">
                                          <p:cBhvr rctx="PPT">
                                            <p:cTn id="35" dur="500" autoRev="1" fill="hold">
                                              <p:stCondLst>
                                                <p:cond delay="0"/>
                                              </p:stCondLst>
                                            </p:cTn>
                                            <p:tgtEl>
                                              <p:spTgt spid="28"/>
                                            </p:tgtEl>
                                            <p:attrNameLst>
                                              <p:attrName>ppt_w</p:attrName>
                                            </p:attrNameLst>
                                          </p:cBhvr>
                                        </p:anim>
                                        <p:anim by="(#ppt_w*0.50)" calcmode="lin" valueType="num">
                                          <p:cBhvr>
                                            <p:cTn id="36" dur="500" decel="50000" autoRev="1" fill="hold">
                                              <p:stCondLst>
                                                <p:cond delay="0"/>
                                              </p:stCondLst>
                                            </p:cTn>
                                            <p:tgtEl>
                                              <p:spTgt spid="28"/>
                                            </p:tgtEl>
                                            <p:attrNameLst>
                                              <p:attrName>ppt_x</p:attrName>
                                            </p:attrNameLst>
                                          </p:cBhvr>
                                        </p:anim>
                                        <p:anim from="(-#ppt_h/2)" to="(#ppt_y)" calcmode="lin" valueType="num">
                                          <p:cBhvr>
                                            <p:cTn id="37" dur="1000" fill="hold">
                                              <p:stCondLst>
                                                <p:cond delay="0"/>
                                              </p:stCondLst>
                                            </p:cTn>
                                            <p:tgtEl>
                                              <p:spTgt spid="28"/>
                                            </p:tgtEl>
                                            <p:attrNameLst>
                                              <p:attrName>ppt_y</p:attrName>
                                            </p:attrNameLst>
                                          </p:cBhvr>
                                        </p:anim>
                                        <p:animRot by="21600000">
                                          <p:cBhvr>
                                            <p:cTn id="38" dur="1000" fill="hold">
                                              <p:stCondLst>
                                                <p:cond delay="0"/>
                                              </p:stCondLst>
                                            </p:cTn>
                                            <p:tgtEl>
                                              <p:spTgt spid="28"/>
                                            </p:tgtEl>
                                            <p:attrNameLst>
                                              <p:attrName>r</p:attrName>
                                            </p:attrNameLst>
                                          </p:cBhvr>
                                        </p:animRot>
                                      </p:childTnLst>
                                    </p:cTn>
                                  </p:par>
                                  <p:par>
                                    <p:cTn id="39" presetID="56" presetClass="entr" presetSubtype="0" fill="hold" grpId="0" nodeType="withEffect">
                                      <p:stCondLst>
                                        <p:cond delay="0"/>
                                      </p:stCondLst>
                                      <p:iterate type="lt">
                                        <p:tmPct val="10000"/>
                                      </p:iterate>
                                      <p:childTnLst>
                                        <p:set>
                                          <p:cBhvr>
                                            <p:cTn id="40" dur="1" fill="hold">
                                              <p:stCondLst>
                                                <p:cond delay="0"/>
                                              </p:stCondLst>
                                            </p:cTn>
                                            <p:tgtEl>
                                              <p:spTgt spid="29"/>
                                            </p:tgtEl>
                                            <p:attrNameLst>
                                              <p:attrName>style.visibility</p:attrName>
                                            </p:attrNameLst>
                                          </p:cBhvr>
                                          <p:to>
                                            <p:strVal val="visible"/>
                                          </p:to>
                                        </p:set>
                                        <p:anim by="(-#ppt_w*2)" calcmode="lin" valueType="num">
                                          <p:cBhvr rctx="PPT">
                                            <p:cTn id="41" dur="500" autoRev="1" fill="hold">
                                              <p:stCondLst>
                                                <p:cond delay="0"/>
                                              </p:stCondLst>
                                            </p:cTn>
                                            <p:tgtEl>
                                              <p:spTgt spid="29"/>
                                            </p:tgtEl>
                                            <p:attrNameLst>
                                              <p:attrName>ppt_w</p:attrName>
                                            </p:attrNameLst>
                                          </p:cBhvr>
                                        </p:anim>
                                        <p:anim by="(#ppt_w*0.50)" calcmode="lin" valueType="num">
                                          <p:cBhvr>
                                            <p:cTn id="42" dur="500" decel="50000" autoRev="1" fill="hold">
                                              <p:stCondLst>
                                                <p:cond delay="0"/>
                                              </p:stCondLst>
                                            </p:cTn>
                                            <p:tgtEl>
                                              <p:spTgt spid="29"/>
                                            </p:tgtEl>
                                            <p:attrNameLst>
                                              <p:attrName>ppt_x</p:attrName>
                                            </p:attrNameLst>
                                          </p:cBhvr>
                                        </p:anim>
                                        <p:anim from="(-#ppt_h/2)" to="(#ppt_y)" calcmode="lin" valueType="num">
                                          <p:cBhvr>
                                            <p:cTn id="43" dur="1000" fill="hold">
                                              <p:stCondLst>
                                                <p:cond delay="0"/>
                                              </p:stCondLst>
                                            </p:cTn>
                                            <p:tgtEl>
                                              <p:spTgt spid="29"/>
                                            </p:tgtEl>
                                            <p:attrNameLst>
                                              <p:attrName>ppt_y</p:attrName>
                                            </p:attrNameLst>
                                          </p:cBhvr>
                                        </p:anim>
                                        <p:animRot by="21600000">
                                          <p:cBhvr>
                                            <p:cTn id="44" dur="1000" fill="hold">
                                              <p:stCondLst>
                                                <p:cond delay="0"/>
                                              </p:stCondLst>
                                            </p:cTn>
                                            <p:tgtEl>
                                              <p:spTgt spid="29"/>
                                            </p:tgtEl>
                                            <p:attrNameLst>
                                              <p:attrName>r</p:attrName>
                                            </p:attrNameLst>
                                          </p:cBhvr>
                                        </p:animRot>
                                      </p:childTnLst>
                                    </p:cTn>
                                  </p:par>
                                </p:childTnLst>
                              </p:cTn>
                            </p:par>
                            <p:par>
                              <p:cTn id="45" fill="hold">
                                <p:stCondLst>
                                  <p:cond delay="1799"/>
                                </p:stCondLst>
                                <p:childTnLst>
                                  <p:par>
                                    <p:cTn id="46" presetID="2" presetClass="entr" presetSubtype="2" accel="40000" fill="hold" grpId="0" nodeType="after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750" fill="hold"/>
                                            <p:tgtEl>
                                              <p:spTgt spid="30"/>
                                            </p:tgtEl>
                                            <p:attrNameLst>
                                              <p:attrName>ppt_x</p:attrName>
                                            </p:attrNameLst>
                                          </p:cBhvr>
                                          <p:tavLst>
                                            <p:tav tm="0">
                                              <p:val>
                                                <p:strVal val="1+#ppt_w/2"/>
                                              </p:val>
                                            </p:tav>
                                            <p:tav tm="100000">
                                              <p:val>
                                                <p:strVal val="#ppt_x"/>
                                              </p:val>
                                            </p:tav>
                                          </p:tavLst>
                                        </p:anim>
                                        <p:anim calcmode="lin" valueType="num">
                                          <p:cBhvr additive="base">
                                            <p:cTn id="49"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29" grpId="0"/>
          <p:bldP spid="30"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2211"/>
          <p:cNvSpPr txBox="1">
            <a:spLocks noGrp="1"/>
          </p:cNvSpPr>
          <p:nvPr>
            <p:ph type="title"/>
          </p:nvPr>
        </p:nvSpPr>
        <p:spPr>
          <a:xfrm>
            <a:off x="2002155" y="2217658"/>
            <a:ext cx="8229600" cy="857400"/>
          </a:xfrm>
          <a:prstGeom prst="rect">
            <a:avLst/>
          </a:prstGeom>
        </p:spPr>
        <p:txBody>
          <a:bodyPr lIns="91425" tIns="91425" rIns="91425" bIns="91425" anchor="b" anchorCtr="0">
            <a:noAutofit/>
          </a:bodyPr>
          <a:lstStyle/>
          <a:p>
            <a:pPr lvl="0" rtl="0">
              <a:spcBef>
                <a:spcPts val="0"/>
              </a:spcBef>
              <a:buNone/>
            </a:pPr>
            <a:r>
              <a:rPr lang="zh-CN" altLang="en-US" sz="3600" dirty="0" smtClean="0">
                <a:latin typeface="微软雅黑" panose="020B0503020204020204" pitchFamily="34" charset="-122"/>
                <a:ea typeface="微软雅黑" panose="020B0503020204020204" pitchFamily="34" charset="-122"/>
              </a:rPr>
              <a:t>开发和运维之间有了一个共同的语言</a:t>
            </a:r>
          </a:p>
        </p:txBody>
      </p:sp>
      <p:pic>
        <p:nvPicPr>
          <p:cNvPr id="12" name="Shape 2214"/>
          <p:cNvPicPr preferRelativeResize="0"/>
          <p:nvPr/>
        </p:nvPicPr>
        <p:blipFill>
          <a:blip r:embed="rId2"/>
          <a:stretch>
            <a:fillRect/>
          </a:stretch>
        </p:blipFill>
        <p:spPr>
          <a:xfrm>
            <a:off x="1989383" y="3738292"/>
            <a:ext cx="745500" cy="1152133"/>
          </a:xfrm>
          <a:prstGeom prst="rect">
            <a:avLst/>
          </a:prstGeom>
          <a:noFill/>
          <a:ln>
            <a:noFill/>
          </a:ln>
        </p:spPr>
      </p:pic>
      <p:pic>
        <p:nvPicPr>
          <p:cNvPr id="13" name="Shape 2215"/>
          <p:cNvPicPr preferRelativeResize="0"/>
          <p:nvPr/>
        </p:nvPicPr>
        <p:blipFill>
          <a:blip r:embed="rId3"/>
          <a:stretch>
            <a:fillRect/>
          </a:stretch>
        </p:blipFill>
        <p:spPr>
          <a:xfrm>
            <a:off x="9499030" y="3738313"/>
            <a:ext cx="745500" cy="1149312"/>
          </a:xfrm>
          <a:prstGeom prst="rect">
            <a:avLst/>
          </a:prstGeom>
          <a:noFill/>
          <a:ln>
            <a:noFill/>
          </a:ln>
        </p:spPr>
      </p:pic>
      <p:sp>
        <p:nvSpPr>
          <p:cNvPr id="14" name="Shape 2217"/>
          <p:cNvSpPr txBox="1"/>
          <p:nvPr/>
        </p:nvSpPr>
        <p:spPr>
          <a:xfrm>
            <a:off x="9362530" y="5091480"/>
            <a:ext cx="1018500" cy="393600"/>
          </a:xfrm>
          <a:prstGeom prst="rect">
            <a:avLst/>
          </a:prstGeom>
          <a:noFill/>
          <a:ln>
            <a:noFill/>
          </a:ln>
        </p:spPr>
        <p:txBody>
          <a:bodyPr lIns="91425" tIns="91425" rIns="91425" bIns="91425" anchor="t" anchorCtr="0">
            <a:noAutofit/>
          </a:bodyPr>
          <a:lstStyle/>
          <a:p>
            <a:pPr lvl="0" algn="ctr" rtl="0">
              <a:spcBef>
                <a:spcPts val="0"/>
              </a:spcBef>
              <a:buNone/>
            </a:pPr>
            <a:r>
              <a:rPr lang="en-GB" sz="1800" b="1">
                <a:solidFill>
                  <a:srgbClr val="FFFFFF"/>
                </a:solidFill>
                <a:latin typeface="Proxima Nova"/>
                <a:ea typeface="Proxima Nova"/>
                <a:cs typeface="Proxima Nova"/>
                <a:sym typeface="Proxima Nova"/>
              </a:rPr>
              <a:t>Ops</a:t>
            </a:r>
          </a:p>
        </p:txBody>
      </p:sp>
      <p:grpSp>
        <p:nvGrpSpPr>
          <p:cNvPr id="15" name="Shape 2218"/>
          <p:cNvGrpSpPr/>
          <p:nvPr/>
        </p:nvGrpSpPr>
        <p:grpSpPr>
          <a:xfrm>
            <a:off x="2779380" y="3681780"/>
            <a:ext cx="858599" cy="487499"/>
            <a:chOff x="2035150" y="2106625"/>
            <a:chExt cx="858599" cy="487499"/>
          </a:xfrm>
        </p:grpSpPr>
        <p:sp>
          <p:nvSpPr>
            <p:cNvPr id="16" name="Shape 2219"/>
            <p:cNvSpPr/>
            <p:nvPr/>
          </p:nvSpPr>
          <p:spPr>
            <a:xfrm rot="-5400000">
              <a:off x="2220699" y="1921075"/>
              <a:ext cx="487499" cy="858599"/>
            </a:xfrm>
            <a:prstGeom prst="triangle">
              <a:avLst>
                <a:gd name="adj" fmla="val 50000"/>
              </a:avLst>
            </a:prstGeom>
            <a:solidFill>
              <a:srgbClr val="F3F3F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2220"/>
            <p:cNvSpPr/>
            <p:nvPr/>
          </p:nvSpPr>
          <p:spPr>
            <a:xfrm rot="-9900746">
              <a:off x="2229055" y="2331187"/>
              <a:ext cx="236650" cy="236360"/>
            </a:xfrm>
            <a:prstGeom prst="blockArc">
              <a:avLst>
                <a:gd name="adj1" fmla="val 10800000"/>
                <a:gd name="adj2" fmla="val 0"/>
                <a:gd name="adj3" fmla="val 25000"/>
              </a:avLst>
            </a:prstGeom>
            <a:solidFill>
              <a:srgbClr val="F3F3F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18" name="Shape 2221"/>
          <p:cNvGrpSpPr/>
          <p:nvPr/>
        </p:nvGrpSpPr>
        <p:grpSpPr>
          <a:xfrm flipH="1">
            <a:off x="8640430" y="3738305"/>
            <a:ext cx="858599" cy="487499"/>
            <a:chOff x="2035150" y="2106625"/>
            <a:chExt cx="858599" cy="487499"/>
          </a:xfrm>
        </p:grpSpPr>
        <p:sp>
          <p:nvSpPr>
            <p:cNvPr id="19" name="Shape 2222"/>
            <p:cNvSpPr/>
            <p:nvPr/>
          </p:nvSpPr>
          <p:spPr>
            <a:xfrm rot="-5400000">
              <a:off x="2220699" y="1921075"/>
              <a:ext cx="487499" cy="858599"/>
            </a:xfrm>
            <a:prstGeom prst="triangle">
              <a:avLst>
                <a:gd name="adj" fmla="val 50000"/>
              </a:avLst>
            </a:prstGeom>
            <a:solidFill>
              <a:srgbClr val="F3F3F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2223"/>
            <p:cNvSpPr/>
            <p:nvPr/>
          </p:nvSpPr>
          <p:spPr>
            <a:xfrm rot="-9900746">
              <a:off x="2229055" y="2331187"/>
              <a:ext cx="236650" cy="236360"/>
            </a:xfrm>
            <a:prstGeom prst="blockArc">
              <a:avLst>
                <a:gd name="adj1" fmla="val 10800000"/>
                <a:gd name="adj2" fmla="val 0"/>
                <a:gd name="adj3" fmla="val 25000"/>
              </a:avLst>
            </a:prstGeom>
            <a:solidFill>
              <a:srgbClr val="F3F3F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21" name="Shape 2224"/>
          <p:cNvSpPr/>
          <p:nvPr/>
        </p:nvSpPr>
        <p:spPr>
          <a:xfrm flipH="1">
            <a:off x="5288405" y="3695305"/>
            <a:ext cx="1396499" cy="1396499"/>
          </a:xfrm>
          <a:prstGeom prst="corner">
            <a:avLst>
              <a:gd name="adj1" fmla="val 26027"/>
              <a:gd name="adj2" fmla="val 26045"/>
            </a:avLst>
          </a:prstGeom>
          <a:solidFill>
            <a:srgbClr val="F3F3F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2225"/>
          <p:cNvSpPr/>
          <p:nvPr/>
        </p:nvSpPr>
        <p:spPr>
          <a:xfrm>
            <a:off x="5288405" y="4381461"/>
            <a:ext cx="974999" cy="305999"/>
          </a:xfrm>
          <a:prstGeom prst="rect">
            <a:avLst/>
          </a:prstGeom>
          <a:solidFill>
            <a:srgbClr val="A1C2C1"/>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dirty="0">
                <a:latin typeface="Proxima Nova"/>
                <a:ea typeface="Proxima Nova"/>
                <a:cs typeface="Proxima Nova"/>
                <a:sym typeface="Proxima Nova"/>
              </a:rPr>
              <a:t>OS</a:t>
            </a:r>
          </a:p>
        </p:txBody>
      </p:sp>
      <p:sp>
        <p:nvSpPr>
          <p:cNvPr id="23" name="Shape 2226"/>
          <p:cNvSpPr/>
          <p:nvPr/>
        </p:nvSpPr>
        <p:spPr>
          <a:xfrm>
            <a:off x="5288405" y="4038383"/>
            <a:ext cx="974999" cy="305999"/>
          </a:xfrm>
          <a:prstGeom prst="rect">
            <a:avLst/>
          </a:prstGeom>
          <a:solidFill>
            <a:srgbClr val="CDE8F2"/>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zh-CN" altLang="en-US" dirty="0" smtClean="0">
                <a:latin typeface="Proxima Nova"/>
                <a:ea typeface="Proxima Nova"/>
                <a:cs typeface="Proxima Nova"/>
                <a:sym typeface="Proxima Nova"/>
              </a:rPr>
              <a:t>中间件</a:t>
            </a:r>
            <a:endParaRPr lang="en-GB" dirty="0">
              <a:latin typeface="Proxima Nova"/>
              <a:ea typeface="Proxima Nova"/>
              <a:cs typeface="Proxima Nova"/>
              <a:sym typeface="Proxima Nova"/>
            </a:endParaRPr>
          </a:p>
        </p:txBody>
      </p:sp>
      <p:sp>
        <p:nvSpPr>
          <p:cNvPr id="24" name="Shape 2227"/>
          <p:cNvSpPr/>
          <p:nvPr/>
        </p:nvSpPr>
        <p:spPr>
          <a:xfrm>
            <a:off x="5288405" y="3695305"/>
            <a:ext cx="974999" cy="305999"/>
          </a:xfrm>
          <a:prstGeom prst="rect">
            <a:avLst/>
          </a:prstGeom>
          <a:solidFill>
            <a:srgbClr val="769EA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zh-CN" altLang="en-US" dirty="0" smtClean="0"/>
              <a:t>应用</a:t>
            </a:r>
            <a:endParaRPr lang="en-GB" dirty="0"/>
          </a:p>
        </p:txBody>
      </p:sp>
      <p:sp>
        <p:nvSpPr>
          <p:cNvPr id="27" name="Shape 2228"/>
          <p:cNvSpPr txBox="1"/>
          <p:nvPr/>
        </p:nvSpPr>
        <p:spPr>
          <a:xfrm>
            <a:off x="5288405" y="4724530"/>
            <a:ext cx="1385099" cy="393600"/>
          </a:xfrm>
          <a:prstGeom prst="rect">
            <a:avLst/>
          </a:prstGeom>
          <a:noFill/>
          <a:ln>
            <a:noFill/>
          </a:ln>
        </p:spPr>
        <p:txBody>
          <a:bodyPr lIns="91425" tIns="91425" rIns="91425" bIns="91425" anchor="t" anchorCtr="0">
            <a:noAutofit/>
          </a:bodyPr>
          <a:lstStyle/>
          <a:p>
            <a:pPr lvl="0" algn="ctr" rtl="0">
              <a:spcBef>
                <a:spcPts val="0"/>
              </a:spcBef>
              <a:buNone/>
            </a:pPr>
            <a:r>
              <a:rPr lang="zh-CN" altLang="en-US" dirty="0" smtClean="0">
                <a:latin typeface="Proxima Nova"/>
                <a:ea typeface="Proxima Nova"/>
                <a:cs typeface="Proxima Nova"/>
                <a:sym typeface="Proxima Nova"/>
              </a:rPr>
              <a:t>硬件</a:t>
            </a:r>
            <a:endParaRPr lang="en-GB" dirty="0">
              <a:latin typeface="Proxima Nova"/>
              <a:ea typeface="Proxima Nova"/>
              <a:cs typeface="Proxima Nova"/>
              <a:sym typeface="Proxima Nova"/>
            </a:endParaRPr>
          </a:p>
        </p:txBody>
      </p:sp>
      <p:cxnSp>
        <p:nvCxnSpPr>
          <p:cNvPr id="28" name="Shape 2229"/>
          <p:cNvCxnSpPr/>
          <p:nvPr/>
        </p:nvCxnSpPr>
        <p:spPr>
          <a:xfrm>
            <a:off x="3859442" y="3848305"/>
            <a:ext cx="1207500" cy="0"/>
          </a:xfrm>
          <a:prstGeom prst="straightConnector1">
            <a:avLst/>
          </a:prstGeom>
          <a:noFill/>
          <a:ln w="28575" cap="flat" cmpd="sng">
            <a:solidFill>
              <a:schemeClr val="tx1"/>
            </a:solidFill>
            <a:prstDash val="solid"/>
            <a:round/>
            <a:headEnd type="none" w="lg" len="lg"/>
            <a:tailEnd type="stealth" w="lg" len="lg"/>
          </a:ln>
        </p:spPr>
      </p:cxnSp>
      <p:cxnSp>
        <p:nvCxnSpPr>
          <p:cNvPr id="29" name="Shape 2230"/>
          <p:cNvCxnSpPr/>
          <p:nvPr/>
        </p:nvCxnSpPr>
        <p:spPr>
          <a:xfrm>
            <a:off x="3859442" y="4191380"/>
            <a:ext cx="1207500" cy="0"/>
          </a:xfrm>
          <a:prstGeom prst="straightConnector1">
            <a:avLst/>
          </a:prstGeom>
          <a:noFill/>
          <a:ln w="28575" cap="flat" cmpd="sng">
            <a:solidFill>
              <a:schemeClr val="tx1"/>
            </a:solidFill>
            <a:prstDash val="solid"/>
            <a:round/>
            <a:headEnd type="none" w="lg" len="lg"/>
            <a:tailEnd type="stealth" w="lg" len="lg"/>
          </a:ln>
        </p:spPr>
      </p:cxnSp>
      <p:cxnSp>
        <p:nvCxnSpPr>
          <p:cNvPr id="30" name="Shape 2231"/>
          <p:cNvCxnSpPr/>
          <p:nvPr/>
        </p:nvCxnSpPr>
        <p:spPr>
          <a:xfrm>
            <a:off x="3859442" y="4534455"/>
            <a:ext cx="1207500" cy="0"/>
          </a:xfrm>
          <a:prstGeom prst="straightConnector1">
            <a:avLst/>
          </a:prstGeom>
          <a:noFill/>
          <a:ln w="28575" cap="flat" cmpd="sng">
            <a:solidFill>
              <a:schemeClr val="tx1"/>
            </a:solidFill>
            <a:prstDash val="dash"/>
            <a:round/>
            <a:headEnd type="none" w="lg" len="lg"/>
            <a:tailEnd type="stealth" w="lg" len="lg"/>
          </a:ln>
        </p:spPr>
      </p:cxnSp>
      <p:cxnSp>
        <p:nvCxnSpPr>
          <p:cNvPr id="31" name="Shape 2232"/>
          <p:cNvCxnSpPr/>
          <p:nvPr/>
        </p:nvCxnSpPr>
        <p:spPr>
          <a:xfrm rot="10800000">
            <a:off x="6057605" y="4534461"/>
            <a:ext cx="1970399" cy="0"/>
          </a:xfrm>
          <a:prstGeom prst="straightConnector1">
            <a:avLst/>
          </a:prstGeom>
          <a:noFill/>
          <a:ln w="28575" cap="flat" cmpd="sng">
            <a:solidFill>
              <a:schemeClr val="tx1"/>
            </a:solidFill>
            <a:prstDash val="dash"/>
            <a:round/>
            <a:headEnd type="none" w="lg" len="lg"/>
            <a:tailEnd type="stealth" w="lg" len="lg"/>
          </a:ln>
        </p:spPr>
      </p:cxnSp>
      <p:cxnSp>
        <p:nvCxnSpPr>
          <p:cNvPr id="32" name="Shape 2233"/>
          <p:cNvCxnSpPr/>
          <p:nvPr/>
        </p:nvCxnSpPr>
        <p:spPr>
          <a:xfrm rot="10800000">
            <a:off x="6820492" y="4921330"/>
            <a:ext cx="1207500" cy="0"/>
          </a:xfrm>
          <a:prstGeom prst="straightConnector1">
            <a:avLst/>
          </a:prstGeom>
          <a:noFill/>
          <a:ln w="28575" cap="flat" cmpd="sng">
            <a:solidFill>
              <a:schemeClr val="tx1"/>
            </a:solidFill>
            <a:prstDash val="solid"/>
            <a:round/>
            <a:headEnd type="none" w="lg" len="lg"/>
            <a:tailEnd type="stealth" w="lg" len="lg"/>
          </a:ln>
        </p:spPr>
      </p:cxnSp>
      <p:sp>
        <p:nvSpPr>
          <p:cNvPr id="33" name="Shape 2048"/>
          <p:cNvSpPr txBox="1"/>
          <p:nvPr/>
        </p:nvSpPr>
        <p:spPr>
          <a:xfrm>
            <a:off x="1852883" y="5139337"/>
            <a:ext cx="1018500" cy="393600"/>
          </a:xfrm>
          <a:prstGeom prst="rect">
            <a:avLst/>
          </a:prstGeom>
          <a:noFill/>
          <a:ln>
            <a:noFill/>
          </a:ln>
        </p:spPr>
        <p:txBody>
          <a:bodyPr lIns="91425" tIns="91425" rIns="91425" bIns="91425" anchor="t" anchorCtr="0">
            <a:noAutofit/>
          </a:bodyPr>
          <a:lstStyle/>
          <a:p>
            <a:pPr lvl="0" algn="ctr" rtl="0">
              <a:spcBef>
                <a:spcPts val="0"/>
              </a:spcBef>
              <a:buNone/>
            </a:pPr>
            <a:r>
              <a:rPr lang="zh-CN" altLang="en-US" sz="1800" b="1" dirty="0" smtClean="0">
                <a:latin typeface="微软雅黑" panose="020B0503020204020204" pitchFamily="34" charset="-122"/>
                <a:ea typeface="微软雅黑" panose="020B0503020204020204" pitchFamily="34" charset="-122"/>
                <a:cs typeface="Proxima Nova"/>
                <a:sym typeface="Proxima Nova"/>
              </a:rPr>
              <a:t>开发</a:t>
            </a:r>
            <a:endParaRPr lang="en-GB" sz="1800" b="1" dirty="0">
              <a:latin typeface="微软雅黑" panose="020B0503020204020204" pitchFamily="34" charset="-122"/>
              <a:ea typeface="微软雅黑" panose="020B0503020204020204" pitchFamily="34" charset="-122"/>
              <a:cs typeface="Proxima Nova"/>
              <a:sym typeface="Proxima Nova"/>
            </a:endParaRPr>
          </a:p>
        </p:txBody>
      </p:sp>
      <p:sp>
        <p:nvSpPr>
          <p:cNvPr id="34" name="Shape 2049"/>
          <p:cNvSpPr txBox="1"/>
          <p:nvPr/>
        </p:nvSpPr>
        <p:spPr>
          <a:xfrm>
            <a:off x="9227738" y="5142111"/>
            <a:ext cx="1018500" cy="393600"/>
          </a:xfrm>
          <a:prstGeom prst="rect">
            <a:avLst/>
          </a:prstGeom>
          <a:noFill/>
          <a:ln>
            <a:noFill/>
          </a:ln>
        </p:spPr>
        <p:txBody>
          <a:bodyPr lIns="91425" tIns="91425" rIns="91425" bIns="91425" anchor="t" anchorCtr="0">
            <a:noAutofit/>
          </a:bodyPr>
          <a:lstStyle/>
          <a:p>
            <a:pPr lvl="0" algn="ctr" rtl="0">
              <a:spcBef>
                <a:spcPts val="0"/>
              </a:spcBef>
              <a:buNone/>
            </a:pPr>
            <a:r>
              <a:rPr lang="zh-CN" altLang="en-US" sz="1800" b="1" dirty="0" smtClean="0">
                <a:latin typeface="微软雅黑" panose="020B0503020204020204" pitchFamily="34" charset="-122"/>
                <a:ea typeface="微软雅黑" panose="020B0503020204020204" pitchFamily="34" charset="-122"/>
                <a:cs typeface="Proxima Nova"/>
                <a:sym typeface="Proxima Nova"/>
              </a:rPr>
              <a:t>运维</a:t>
            </a:r>
            <a:endParaRPr lang="en-GB" sz="1800" b="1" dirty="0">
              <a:latin typeface="微软雅黑" panose="020B0503020204020204" pitchFamily="34" charset="-122"/>
              <a:ea typeface="微软雅黑" panose="020B0503020204020204" pitchFamily="34" charset="-122"/>
              <a:cs typeface="Proxima Nova"/>
              <a:sym typeface="Proxima Nova"/>
            </a:endParaRPr>
          </a:p>
        </p:txBody>
      </p:sp>
      <p:sp>
        <p:nvSpPr>
          <p:cNvPr id="35" name="标题 5"/>
          <p:cNvSpPr>
            <a:spLocks noGrp="1"/>
          </p:cNvSpPr>
          <p:nvPr/>
        </p:nvSpPr>
        <p:spPr>
          <a:xfrm>
            <a:off x="1588770" y="201930"/>
            <a:ext cx="3502025" cy="66611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l"/>
            <a:r>
              <a:rPr lang="en-US" altLang="zh-CN" sz="2800" b="0" dirty="0" smtClean="0">
                <a:solidFill>
                  <a:schemeClr val="accent3">
                    <a:lumMod val="50000"/>
                  </a:schemeClr>
                </a:solidFill>
                <a:latin typeface="微软雅黑" panose="020B0503020204020204" pitchFamily="34" charset="-122"/>
                <a:ea typeface="微软雅黑" panose="020B0503020204020204" pitchFamily="34" charset="-122"/>
                <a:cs typeface="+mn-cs"/>
                <a:sym typeface="+mn-ea"/>
              </a:rPr>
              <a:t>历史的源头</a:t>
            </a:r>
            <a:endParaRPr lang="en-US" altLang="zh-CN" sz="2800" dirty="0" smtClean="0">
              <a:solidFill>
                <a:schemeClr val="accent3">
                  <a:lumMod val="50000"/>
                </a:schemeClr>
              </a:solidFill>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68275" y="925195"/>
            <a:ext cx="6343015" cy="5838190"/>
          </a:xfrm>
          <a:prstGeom prst="rect">
            <a:avLst/>
          </a:prstGeom>
        </p:spPr>
      </p:pic>
      <p:sp>
        <p:nvSpPr>
          <p:cNvPr id="5" name="文本框 4"/>
          <p:cNvSpPr txBox="1"/>
          <p:nvPr/>
        </p:nvSpPr>
        <p:spPr>
          <a:xfrm>
            <a:off x="6141085" y="1973580"/>
            <a:ext cx="5829300" cy="4523105"/>
          </a:xfrm>
          <a:prstGeom prst="rect">
            <a:avLst/>
          </a:prstGeom>
          <a:noFill/>
        </p:spPr>
        <p:txBody>
          <a:bodyPr wrap="square" rtlCol="0" anchor="t">
            <a:spAutoFit/>
          </a:bodyPr>
          <a:lstStyle/>
          <a:p>
            <a:pPr algn="just"/>
            <a:r>
              <a:rPr lang="zh-CN" altLang="en-US" sz="1600" b="0"/>
              <a:t>操作系统级虚拟化的历史</a:t>
            </a:r>
          </a:p>
          <a:p>
            <a:pPr algn="just"/>
            <a:r>
              <a:rPr lang="zh-CN" altLang="en-US" sz="1600" b="0"/>
              <a:t>1982年：第一个操作系统级的虚拟化技术是什么。答案就是chroot，直到现在我们依然在使用的一个系统调用。这个系统调用会改变运行进程的工作目录，并且只能在这个目录里面工作。这种操作其实就是一种文件系统层的隔离。</a:t>
            </a:r>
          </a:p>
          <a:p>
            <a:pPr algn="just"/>
            <a:r>
              <a:rPr lang="zh-CN" altLang="en-US" sz="1600" b="0"/>
              <a:t>2000年：FreeBSD jail，真正意义上的第一个功能完整的操作系统级虚拟化技术。所以，真正的容器化技术出现到现在已经过去了16年，并不是几年的时间。</a:t>
            </a:r>
          </a:p>
          <a:p>
            <a:pPr algn="just"/>
            <a:r>
              <a:rPr lang="zh-CN" altLang="en-US" sz="1600" b="0"/>
              <a:t>2005年：OpenVZ，这是linux平台上的容器化技术实现，同时也是LXC，即docker最初使用的容器技术核心实现。</a:t>
            </a:r>
          </a:p>
          <a:p>
            <a:pPr algn="just"/>
            <a:r>
              <a:rPr lang="zh-CN" altLang="en-US" sz="1600" b="0"/>
              <a:t>2008年：LXC发布，这是docker最初使用的具体内核功能实现。</a:t>
            </a:r>
          </a:p>
          <a:p>
            <a:pPr algn="just"/>
            <a:r>
              <a:rPr lang="zh-CN" altLang="en-US" sz="1600" b="0"/>
              <a:t>2013年：Docker发布，可以看出，docker最初是使用了LXC，同时封装了其他的一些功能。Docker的成功，与其说是技术的创新，还不如说是一次组合式的创新。 </a:t>
            </a:r>
          </a:p>
          <a:p>
            <a:pPr algn="just"/>
            <a:r>
              <a:rPr lang="zh-CN" altLang="en-US" sz="1600" b="0"/>
              <a:t> </a:t>
            </a:r>
          </a:p>
          <a:p>
            <a:pPr algn="just"/>
            <a:r>
              <a:rPr lang="zh-CN" altLang="en-US" sz="1600" b="0"/>
              <a:t>Docker所使用的技术也不是新技术，它将这一系列技术有机的组合到一起，并提供极致的用户体验，就产生了垮时代意义的产品。</a:t>
            </a:r>
          </a:p>
        </p:txBody>
      </p:sp>
      <p:sp>
        <p:nvSpPr>
          <p:cNvPr id="6" name="标题 5"/>
          <p:cNvSpPr>
            <a:spLocks noGrp="1"/>
          </p:cNvSpPr>
          <p:nvPr>
            <p:ph type="title"/>
          </p:nvPr>
        </p:nvSpPr>
        <p:spPr>
          <a:xfrm>
            <a:off x="1588770" y="201930"/>
            <a:ext cx="3502025" cy="666115"/>
          </a:xfrm>
        </p:spPr>
        <p:txBody>
          <a:bodyPr vert="horz" lIns="91440" tIns="45720" rIns="91440" bIns="45720" rtlCol="0" anchor="ctr">
            <a:normAutofit/>
          </a:bodyPr>
          <a:lstStyle/>
          <a:p>
            <a:pPr lvl="0" algn="l"/>
            <a:r>
              <a:rPr lang="en-US" altLang="zh-CN" sz="2800" dirty="0" smtClean="0">
                <a:solidFill>
                  <a:schemeClr val="accent3">
                    <a:lumMod val="50000"/>
                  </a:schemeClr>
                </a:solidFill>
                <a:latin typeface="微软雅黑" panose="020B0503020204020204" pitchFamily="34" charset="-122"/>
                <a:ea typeface="微软雅黑" panose="020B0503020204020204" pitchFamily="34" charset="-122"/>
                <a:cs typeface="+mn-cs"/>
                <a:sym typeface="+mn-ea"/>
              </a:rPr>
              <a:t>Docker</a:t>
            </a:r>
            <a:r>
              <a:rPr lang="zh-CN" altLang="en-US" sz="2800" dirty="0" smtClean="0">
                <a:solidFill>
                  <a:schemeClr val="accent3">
                    <a:lumMod val="50000"/>
                  </a:schemeClr>
                </a:solidFill>
                <a:latin typeface="微软雅黑" panose="020B0503020204020204" pitchFamily="34" charset="-122"/>
                <a:ea typeface="微软雅黑" panose="020B0503020204020204" pitchFamily="34" charset="-122"/>
                <a:cs typeface="+mn-cs"/>
                <a:sym typeface="+mn-ea"/>
              </a:rPr>
              <a:t>历史</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83055" y="-15240"/>
            <a:ext cx="3502025" cy="1036320"/>
          </a:xfrm>
        </p:spPr>
        <p:txBody>
          <a:bodyPr vert="horz" lIns="91440" tIns="45720" rIns="91440" bIns="45720" rtlCol="0" anchor="ctr">
            <a:normAutofit/>
          </a:bodyPr>
          <a:lstStyle/>
          <a:p>
            <a:pPr lvl="0" algn="l"/>
            <a:r>
              <a:rPr lang="zh-CN" altLang="en-US" sz="2800" dirty="0" smtClean="0">
                <a:solidFill>
                  <a:schemeClr val="accent3">
                    <a:lumMod val="50000"/>
                  </a:schemeClr>
                </a:solidFill>
                <a:latin typeface="微软雅黑" panose="020B0503020204020204" pitchFamily="34" charset="-122"/>
                <a:ea typeface="微软雅黑" panose="020B0503020204020204" pitchFamily="34" charset="-122"/>
                <a:cs typeface="+mn-cs"/>
                <a:sym typeface="+mn-ea"/>
              </a:rPr>
              <a:t>原有应用建设模式</a:t>
            </a:r>
          </a:p>
        </p:txBody>
      </p:sp>
      <p:grpSp>
        <p:nvGrpSpPr>
          <p:cNvPr id="15" name="组合 14"/>
          <p:cNvGrpSpPr/>
          <p:nvPr/>
        </p:nvGrpSpPr>
        <p:grpSpPr>
          <a:xfrm>
            <a:off x="2774736" y="1715497"/>
            <a:ext cx="4339676" cy="4702629"/>
            <a:chOff x="3857897" y="1463039"/>
            <a:chExt cx="4423954" cy="4702629"/>
          </a:xfrm>
        </p:grpSpPr>
        <p:sp>
          <p:nvSpPr>
            <p:cNvPr id="16" name="椭圆 15"/>
            <p:cNvSpPr/>
            <p:nvPr/>
          </p:nvSpPr>
          <p:spPr>
            <a:xfrm>
              <a:off x="3857897" y="1463039"/>
              <a:ext cx="4423954" cy="4702629"/>
            </a:xfrm>
            <a:prstGeom prst="ellipse">
              <a:avLst/>
            </a:prstGeom>
            <a:solidFill>
              <a:schemeClr val="accent1">
                <a:lumMod val="40000"/>
                <a:lumOff val="6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dirty="0"/>
            </a:p>
          </p:txBody>
        </p:sp>
        <p:sp>
          <p:nvSpPr>
            <p:cNvPr id="17" name="TextBox 16"/>
            <p:cNvSpPr txBox="1"/>
            <p:nvPr/>
          </p:nvSpPr>
          <p:spPr>
            <a:xfrm>
              <a:off x="5275833" y="5634446"/>
              <a:ext cx="1569660"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传统业务系统</a:t>
              </a:r>
              <a:endParaRPr lang="zh-CN" altLang="en-US" dirty="0">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3270176" y="3929787"/>
            <a:ext cx="2026698" cy="1750301"/>
            <a:chOff x="4437615" y="3677329"/>
            <a:chExt cx="2026698" cy="1750301"/>
          </a:xfrm>
        </p:grpSpPr>
        <p:grpSp>
          <p:nvGrpSpPr>
            <p:cNvPr id="19" name="组合 18"/>
            <p:cNvGrpSpPr/>
            <p:nvPr/>
          </p:nvGrpSpPr>
          <p:grpSpPr>
            <a:xfrm>
              <a:off x="4437615" y="3677329"/>
              <a:ext cx="2026698" cy="1455310"/>
              <a:chOff x="4560202" y="3713160"/>
              <a:chExt cx="2026698" cy="1455310"/>
            </a:xfrm>
          </p:grpSpPr>
          <p:pic>
            <p:nvPicPr>
              <p:cNvPr id="21" name="图片 20"/>
              <p:cNvPicPr>
                <a:picLocks noChangeAspect="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560202" y="3713160"/>
                <a:ext cx="815247" cy="812216"/>
              </a:xfrm>
              <a:prstGeom prst="rect">
                <a:avLst/>
              </a:prstGeom>
            </p:spPr>
          </p:pic>
          <p:pic>
            <p:nvPicPr>
              <p:cNvPr id="22" name="图片 8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50964" y="3776977"/>
                <a:ext cx="553609" cy="554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8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02323" y="4119268"/>
                <a:ext cx="684577" cy="685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8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67708" y="4330992"/>
                <a:ext cx="836865" cy="837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extBox 19"/>
            <p:cNvSpPr txBox="1"/>
            <p:nvPr/>
          </p:nvSpPr>
          <p:spPr>
            <a:xfrm>
              <a:off x="5207153" y="5119853"/>
              <a:ext cx="543739"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数据</a:t>
              </a:r>
            </a:p>
          </p:txBody>
        </p:sp>
      </p:grpSp>
      <p:grpSp>
        <p:nvGrpSpPr>
          <p:cNvPr id="25" name="组合 24"/>
          <p:cNvGrpSpPr/>
          <p:nvPr/>
        </p:nvGrpSpPr>
        <p:grpSpPr>
          <a:xfrm>
            <a:off x="3114052" y="2385631"/>
            <a:ext cx="2093771" cy="1598218"/>
            <a:chOff x="4281491" y="2133173"/>
            <a:chExt cx="2093771" cy="1598218"/>
          </a:xfrm>
        </p:grpSpPr>
        <p:grpSp>
          <p:nvGrpSpPr>
            <p:cNvPr id="26" name="组合 25"/>
            <p:cNvGrpSpPr/>
            <p:nvPr/>
          </p:nvGrpSpPr>
          <p:grpSpPr>
            <a:xfrm>
              <a:off x="4281491" y="2133173"/>
              <a:ext cx="2093771" cy="1302452"/>
              <a:chOff x="4186756" y="2201456"/>
              <a:chExt cx="2093771" cy="1302452"/>
            </a:xfrm>
          </p:grpSpPr>
          <p:pic>
            <p:nvPicPr>
              <p:cNvPr id="28" name="Picture 2" descr="C:\Users\testuser\AppData\Local\Temp\VMwareDnD\555dc0ff\ICON_App_3D_Q40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8979" y="2201456"/>
                <a:ext cx="1014365" cy="62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 descr="C:\Users\testuser\AppData\Local\Temp\VMwareDnD\555dc0ff\ICON_App_3D_Q40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6756" y="2515608"/>
                <a:ext cx="1014365" cy="62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 descr="C:\Users\testuser\AppData\Local\Temp\VMwareDnD\555dc0ff\ICON_App_3D_Q40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6162" y="2515607"/>
                <a:ext cx="1014365" cy="62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 descr="C:\Users\testuser\AppData\Local\Temp\VMwareDnD\555dc0ff\ICON_App_3D_Q40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2112" y="2875607"/>
                <a:ext cx="1014365" cy="62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TextBox 26"/>
            <p:cNvSpPr txBox="1"/>
            <p:nvPr/>
          </p:nvSpPr>
          <p:spPr>
            <a:xfrm>
              <a:off x="4916909" y="3423614"/>
              <a:ext cx="902811" cy="307777"/>
            </a:xfrm>
            <a:prstGeom prst="rect">
              <a:avLst/>
            </a:prstGeom>
            <a:noFill/>
          </p:spPr>
          <p:txBody>
            <a:bodyPr wrap="none" rtlCol="0">
              <a:spAutoFit/>
            </a:bodyPr>
            <a:lstStyle/>
            <a:p>
              <a:r>
                <a:rPr lang="zh-CN" altLang="en-US" sz="1400" b="1" dirty="0" smtClean="0">
                  <a:latin typeface="微软雅黑" panose="020B0503020204020204" pitchFamily="34" charset="-122"/>
                  <a:ea typeface="微软雅黑" panose="020B0503020204020204" pitchFamily="34" charset="-122"/>
                </a:rPr>
                <a:t>业务应用</a:t>
              </a:r>
              <a:endParaRPr lang="zh-CN" altLang="en-US" sz="1400" b="1" dirty="0">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5055423" y="2623022"/>
            <a:ext cx="1663003" cy="2272869"/>
            <a:chOff x="6222862" y="2370564"/>
            <a:chExt cx="1663003" cy="2272869"/>
          </a:xfrm>
        </p:grpSpPr>
        <p:pic>
          <p:nvPicPr>
            <p:cNvPr id="33" name="Picture 2"/>
            <p:cNvPicPr>
              <a:picLocks noChangeAspect="1" noChangeArrowheads="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207335" y="2817152"/>
              <a:ext cx="529092" cy="72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
            <p:cNvPicPr>
              <a:picLocks noChangeAspect="1" noChangeArrowheads="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6945598" y="2370564"/>
              <a:ext cx="458136" cy="62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2"/>
            <p:cNvPicPr>
              <a:picLocks noChangeAspect="1" noChangeArrowheads="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174666" y="3423614"/>
              <a:ext cx="711199" cy="97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2" descr="http://www.ruijie.com.cn/FU/AboutRJ/2009/9-14/200991454367643.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04330" y="3074835"/>
              <a:ext cx="570336" cy="46793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ruijie.com.cn/FU/AboutRJ/2009/9-14/200991454367643.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04330" y="3665318"/>
              <a:ext cx="570336" cy="46793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6673728" y="4335656"/>
              <a:ext cx="543739" cy="307777"/>
            </a:xfrm>
            <a:prstGeom prst="rect">
              <a:avLst/>
            </a:prstGeom>
            <a:noFill/>
          </p:spPr>
          <p:txBody>
            <a:bodyPr wrap="none" rtlCol="0">
              <a:spAutoFit/>
            </a:bodyPr>
            <a:lstStyle/>
            <a:p>
              <a:r>
                <a:rPr lang="zh-CN" altLang="en-US" sz="1400" dirty="0" smtClean="0">
                  <a:latin typeface="微软雅黑" panose="020B0503020204020204" pitchFamily="34" charset="-122"/>
                  <a:ea typeface="微软雅黑" panose="020B0503020204020204" pitchFamily="34" charset="-122"/>
                </a:rPr>
                <a:t>资源</a:t>
              </a:r>
              <a:endParaRPr lang="zh-CN" altLang="en-US" sz="1400" dirty="0">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22862" y="3316975"/>
              <a:ext cx="391886" cy="391886"/>
            </a:xfrm>
            <a:prstGeom prst="rect">
              <a:avLst/>
            </a:prstGeom>
          </p:spPr>
        </p:pic>
        <p:pic>
          <p:nvPicPr>
            <p:cNvPr id="40" name="图片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75262" y="3469375"/>
              <a:ext cx="391886" cy="391886"/>
            </a:xfrm>
            <a:prstGeom prst="rect">
              <a:avLst/>
            </a:prstGeom>
          </p:spPr>
        </p:pic>
      </p:grpSp>
      <p:grpSp>
        <p:nvGrpSpPr>
          <p:cNvPr id="41" name="组合 40"/>
          <p:cNvGrpSpPr/>
          <p:nvPr/>
        </p:nvGrpSpPr>
        <p:grpSpPr>
          <a:xfrm>
            <a:off x="1484507" y="5434874"/>
            <a:ext cx="1101821" cy="1373088"/>
            <a:chOff x="2677699" y="5033554"/>
            <a:chExt cx="1101821" cy="1373088"/>
          </a:xfrm>
        </p:grpSpPr>
        <p:grpSp>
          <p:nvGrpSpPr>
            <p:cNvPr id="42" name="组合 41"/>
            <p:cNvGrpSpPr/>
            <p:nvPr/>
          </p:nvGrpSpPr>
          <p:grpSpPr>
            <a:xfrm>
              <a:off x="2677699" y="5033554"/>
              <a:ext cx="1101821" cy="1132114"/>
              <a:chOff x="2756076" y="5236248"/>
              <a:chExt cx="965569" cy="929420"/>
            </a:xfrm>
          </p:grpSpPr>
          <p:pic>
            <p:nvPicPr>
              <p:cNvPr id="44" name="图片 4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99780" y="5236248"/>
                <a:ext cx="679196" cy="679196"/>
              </a:xfrm>
              <a:prstGeom prst="rect">
                <a:avLst/>
              </a:prstGeom>
            </p:spPr>
          </p:pic>
          <p:pic>
            <p:nvPicPr>
              <p:cNvPr id="45" name="图片 4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56076" y="5486472"/>
                <a:ext cx="679196" cy="679196"/>
              </a:xfrm>
              <a:prstGeom prst="rect">
                <a:avLst/>
              </a:prstGeom>
            </p:spPr>
          </p:pic>
          <p:pic>
            <p:nvPicPr>
              <p:cNvPr id="46" name="图片 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2449" y="5486472"/>
                <a:ext cx="679196" cy="679196"/>
              </a:xfrm>
              <a:prstGeom prst="rect">
                <a:avLst/>
              </a:prstGeom>
            </p:spPr>
          </p:pic>
        </p:grpSp>
        <p:sp>
          <p:nvSpPr>
            <p:cNvPr id="43" name="TextBox 42"/>
            <p:cNvSpPr txBox="1"/>
            <p:nvPr/>
          </p:nvSpPr>
          <p:spPr>
            <a:xfrm>
              <a:off x="2726498" y="6068088"/>
              <a:ext cx="1005403" cy="338554"/>
            </a:xfrm>
            <a:prstGeom prst="rect">
              <a:avLst/>
            </a:prstGeom>
            <a:noFill/>
          </p:spPr>
          <p:txBody>
            <a:bodyPr wrap="none" rtlCol="0">
              <a:spAutoFit/>
            </a:bodyPr>
            <a:lstStyle/>
            <a:p>
              <a:r>
                <a:rPr lang="zh-CN" altLang="en-US" sz="1600" dirty="0" smtClean="0">
                  <a:latin typeface="微软雅黑" panose="020B0503020204020204" pitchFamily="34" charset="-122"/>
                  <a:ea typeface="微软雅黑" panose="020B0503020204020204" pitchFamily="34" charset="-122"/>
                </a:rPr>
                <a:t>研发团队</a:t>
              </a:r>
              <a:endParaRPr lang="zh-CN" altLang="en-US" sz="1600" dirty="0">
                <a:latin typeface="微软雅黑" panose="020B0503020204020204" pitchFamily="34" charset="-122"/>
                <a:ea typeface="微软雅黑" panose="020B0503020204020204" pitchFamily="34" charset="-122"/>
              </a:endParaRPr>
            </a:p>
          </p:txBody>
        </p:sp>
      </p:grpSp>
      <p:sp>
        <p:nvSpPr>
          <p:cNvPr id="47" name="右箭头 46"/>
          <p:cNvSpPr/>
          <p:nvPr/>
        </p:nvSpPr>
        <p:spPr>
          <a:xfrm rot="19904192">
            <a:off x="2333307" y="5544857"/>
            <a:ext cx="882858" cy="516970"/>
          </a:xfrm>
          <a:prstGeom prst="rightArrow">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1030537" y="4065623"/>
            <a:ext cx="1331813" cy="1210778"/>
            <a:chOff x="1804555" y="3813165"/>
            <a:chExt cx="1331813" cy="1210778"/>
          </a:xfrm>
        </p:grpSpPr>
        <p:sp>
          <p:nvSpPr>
            <p:cNvPr id="49" name="椭圆 48"/>
            <p:cNvSpPr/>
            <p:nvPr/>
          </p:nvSpPr>
          <p:spPr>
            <a:xfrm>
              <a:off x="2096700" y="3813165"/>
              <a:ext cx="1039668" cy="1061345"/>
            </a:xfrm>
            <a:prstGeom prst="ellipse">
              <a:avLst/>
            </a:prstGeom>
            <a:solidFill>
              <a:schemeClr val="accent1">
                <a:lumMod val="40000"/>
                <a:lumOff val="6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业务</a:t>
              </a:r>
              <a:endParaRPr lang="zh-CN" altLang="en-US" sz="1600" dirty="0">
                <a:solidFill>
                  <a:schemeClr val="tx1"/>
                </a:solidFill>
                <a:latin typeface="微软雅黑" panose="020B0503020204020204" pitchFamily="34" charset="-122"/>
                <a:ea typeface="微软雅黑" panose="020B0503020204020204" pitchFamily="34" charset="-122"/>
              </a:endParaRPr>
            </a:p>
          </p:txBody>
        </p:sp>
        <p:grpSp>
          <p:nvGrpSpPr>
            <p:cNvPr id="50" name="组合 49"/>
            <p:cNvGrpSpPr/>
            <p:nvPr/>
          </p:nvGrpSpPr>
          <p:grpSpPr>
            <a:xfrm>
              <a:off x="1804555" y="4489544"/>
              <a:ext cx="552777" cy="534399"/>
              <a:chOff x="2756076" y="5236248"/>
              <a:chExt cx="965569" cy="929420"/>
            </a:xfrm>
          </p:grpSpPr>
          <p:pic>
            <p:nvPicPr>
              <p:cNvPr id="51" name="图片 5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99780" y="5236248"/>
                <a:ext cx="679196" cy="679196"/>
              </a:xfrm>
              <a:prstGeom prst="rect">
                <a:avLst/>
              </a:prstGeom>
            </p:spPr>
          </p:pic>
          <p:pic>
            <p:nvPicPr>
              <p:cNvPr id="52" name="图片 5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56076" y="5486472"/>
                <a:ext cx="679196" cy="679196"/>
              </a:xfrm>
              <a:prstGeom prst="rect">
                <a:avLst/>
              </a:prstGeom>
            </p:spPr>
          </p:pic>
          <p:pic>
            <p:nvPicPr>
              <p:cNvPr id="53" name="图片 5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2449" y="5486472"/>
                <a:ext cx="679196" cy="679196"/>
              </a:xfrm>
              <a:prstGeom prst="rect">
                <a:avLst/>
              </a:prstGeom>
            </p:spPr>
          </p:pic>
        </p:grpSp>
      </p:grpSp>
      <p:grpSp>
        <p:nvGrpSpPr>
          <p:cNvPr id="54" name="组合 53"/>
          <p:cNvGrpSpPr/>
          <p:nvPr/>
        </p:nvGrpSpPr>
        <p:grpSpPr>
          <a:xfrm>
            <a:off x="31176" y="5051976"/>
            <a:ext cx="1015238" cy="848532"/>
            <a:chOff x="805194" y="4799518"/>
            <a:chExt cx="1015238" cy="848532"/>
          </a:xfrm>
        </p:grpSpPr>
        <p:sp>
          <p:nvSpPr>
            <p:cNvPr id="55" name="椭圆 54"/>
            <p:cNvSpPr/>
            <p:nvPr/>
          </p:nvSpPr>
          <p:spPr>
            <a:xfrm>
              <a:off x="1028061" y="4799518"/>
              <a:ext cx="792371" cy="749624"/>
            </a:xfrm>
            <a:prstGeom prst="ellipse">
              <a:avLst/>
            </a:prstGeom>
            <a:solidFill>
              <a:schemeClr val="accent1">
                <a:lumMod val="40000"/>
                <a:lumOff val="6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业务</a:t>
              </a: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805194" y="5308914"/>
              <a:ext cx="358361" cy="339136"/>
              <a:chOff x="2756076" y="5236248"/>
              <a:chExt cx="965569" cy="929420"/>
            </a:xfrm>
          </p:grpSpPr>
          <p:pic>
            <p:nvPicPr>
              <p:cNvPr id="57" name="图片 5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99780" y="5236248"/>
                <a:ext cx="679196" cy="679196"/>
              </a:xfrm>
              <a:prstGeom prst="rect">
                <a:avLst/>
              </a:prstGeom>
            </p:spPr>
          </p:pic>
          <p:pic>
            <p:nvPicPr>
              <p:cNvPr id="58" name="图片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56076" y="5486472"/>
                <a:ext cx="679196" cy="679196"/>
              </a:xfrm>
              <a:prstGeom prst="rect">
                <a:avLst/>
              </a:prstGeom>
            </p:spPr>
          </p:pic>
          <p:pic>
            <p:nvPicPr>
              <p:cNvPr id="59" name="图片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2449" y="5486472"/>
                <a:ext cx="679196" cy="679196"/>
              </a:xfrm>
              <a:prstGeom prst="rect">
                <a:avLst/>
              </a:prstGeom>
            </p:spPr>
          </p:pic>
        </p:grpSp>
      </p:grpSp>
      <p:grpSp>
        <p:nvGrpSpPr>
          <p:cNvPr id="60" name="组合 59"/>
          <p:cNvGrpSpPr/>
          <p:nvPr/>
        </p:nvGrpSpPr>
        <p:grpSpPr>
          <a:xfrm>
            <a:off x="-27892" y="1402101"/>
            <a:ext cx="2670227" cy="2675163"/>
            <a:chOff x="3074038" y="338737"/>
            <a:chExt cx="2670227" cy="2675163"/>
          </a:xfrm>
        </p:grpSpPr>
        <p:pic>
          <p:nvPicPr>
            <p:cNvPr id="61"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497091" y="338737"/>
              <a:ext cx="2247174" cy="238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4038" y="1906049"/>
              <a:ext cx="846106" cy="1107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1" name="组合 70"/>
          <p:cNvGrpSpPr/>
          <p:nvPr/>
        </p:nvGrpSpPr>
        <p:grpSpPr>
          <a:xfrm>
            <a:off x="7097703" y="799303"/>
            <a:ext cx="4927720" cy="6006024"/>
            <a:chOff x="7097703" y="799303"/>
            <a:chExt cx="4927720" cy="6006024"/>
          </a:xfrm>
        </p:grpSpPr>
        <p:sp>
          <p:nvSpPr>
            <p:cNvPr id="3" name="矩形 2"/>
            <p:cNvSpPr/>
            <p:nvPr/>
          </p:nvSpPr>
          <p:spPr>
            <a:xfrm>
              <a:off x="7097703" y="799303"/>
              <a:ext cx="4927720" cy="2403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913765">
                <a:lnSpc>
                  <a:spcPct val="150000"/>
                </a:lnSpc>
                <a:defRPr/>
              </a:pPr>
              <a:r>
                <a:rPr lang="zh-CN" altLang="en-US" sz="1600" b="1" kern="0" dirty="0" smtClean="0">
                  <a:solidFill>
                    <a:srgbClr val="C00000"/>
                  </a:solidFill>
                  <a:latin typeface="微软雅黑" panose="020B0503020204020204" pitchFamily="34" charset="-122"/>
                  <a:ea typeface="微软雅黑" panose="020B0503020204020204" pitchFamily="34" charset="-122"/>
                </a:rPr>
                <a:t>传统应用建设：烟囱</a:t>
              </a:r>
              <a:r>
                <a:rPr lang="zh-CN" altLang="en-US" sz="1600" b="1" kern="0" dirty="0">
                  <a:solidFill>
                    <a:srgbClr val="C00000"/>
                  </a:solidFill>
                  <a:latin typeface="微软雅黑" panose="020B0503020204020204" pitchFamily="34" charset="-122"/>
                  <a:ea typeface="微软雅黑" panose="020B0503020204020204" pitchFamily="34" charset="-122"/>
                </a:rPr>
                <a:t>式建设</a:t>
              </a:r>
              <a:endParaRPr lang="en-US" altLang="zh-CN" sz="1600" b="1" kern="0" dirty="0">
                <a:solidFill>
                  <a:schemeClr val="tx1"/>
                </a:solidFill>
                <a:latin typeface="微软雅黑" panose="020B0503020204020204" pitchFamily="34" charset="-122"/>
                <a:ea typeface="微软雅黑" panose="020B0503020204020204" pitchFamily="34" charset="-122"/>
              </a:endParaRPr>
            </a:p>
            <a:p>
              <a:pPr algn="just" defTabSz="913765">
                <a:lnSpc>
                  <a:spcPct val="150000"/>
                </a:lnSpc>
                <a:defRPr/>
              </a:pPr>
              <a:r>
                <a:rPr lang="en-US" altLang="zh-CN" sz="1400" dirty="0">
                  <a:solidFill>
                    <a:schemeClr val="tx1"/>
                  </a:solidFill>
                  <a:latin typeface="微软雅黑" panose="020B0503020204020204" pitchFamily="34" charset="-122"/>
                  <a:ea typeface="微软雅黑" panose="020B0503020204020204" pitchFamily="34" charset="-122"/>
                </a:rPr>
                <a:t>1</a:t>
              </a:r>
              <a:r>
                <a:rPr lang="zh-CN" altLang="en-US" sz="1400" dirty="0">
                  <a:solidFill>
                    <a:schemeClr val="tx1"/>
                  </a:solidFill>
                  <a:latin typeface="微软雅黑" panose="020B0503020204020204" pitchFamily="34" charset="-122"/>
                  <a:ea typeface="微软雅黑" panose="020B0503020204020204" pitchFamily="34" charset="-122"/>
                </a:rPr>
                <a:t>、一个团队负责</a:t>
              </a:r>
              <a:r>
                <a:rPr lang="zh-CN" altLang="en-US" sz="1400" dirty="0" smtClean="0">
                  <a:solidFill>
                    <a:schemeClr val="tx1"/>
                  </a:solidFill>
                  <a:latin typeface="微软雅黑" panose="020B0503020204020204" pitchFamily="34" charset="-122"/>
                  <a:ea typeface="微软雅黑" panose="020B0503020204020204" pitchFamily="34" charset="-122"/>
                </a:rPr>
                <a:t>整套</a:t>
              </a:r>
              <a:r>
                <a:rPr lang="zh-CN" altLang="en-US" sz="1400" dirty="0">
                  <a:solidFill>
                    <a:schemeClr val="tx1"/>
                  </a:solidFill>
                  <a:latin typeface="微软雅黑" panose="020B0503020204020204" pitchFamily="34" charset="-122"/>
                  <a:ea typeface="微软雅黑" panose="020B0503020204020204" pitchFamily="34" charset="-122"/>
                </a:rPr>
                <a:t>系统</a:t>
              </a:r>
              <a:r>
                <a:rPr lang="zh-CN" altLang="en-US" sz="1400" dirty="0" smtClean="0">
                  <a:solidFill>
                    <a:schemeClr val="tx1"/>
                  </a:solidFill>
                  <a:latin typeface="微软雅黑" panose="020B0503020204020204" pitchFamily="34" charset="-122"/>
                  <a:ea typeface="微软雅黑" panose="020B0503020204020204" pitchFamily="34" charset="-122"/>
                </a:rPr>
                <a:t>建设，所有相关虚拟化</a:t>
              </a:r>
              <a:r>
                <a:rPr lang="zh-CN" altLang="en-US" sz="1400" dirty="0">
                  <a:solidFill>
                    <a:schemeClr val="tx1"/>
                  </a:solidFill>
                  <a:latin typeface="微软雅黑" panose="020B0503020204020204" pitchFamily="34" charset="-122"/>
                  <a:ea typeface="微软雅黑" panose="020B0503020204020204" pitchFamily="34" charset="-122"/>
                </a:rPr>
                <a:t>资源在平台中事情。</a:t>
              </a:r>
              <a:endParaRPr lang="en-US" altLang="zh-CN" sz="1400" dirty="0">
                <a:solidFill>
                  <a:schemeClr val="tx1"/>
                </a:solidFill>
                <a:latin typeface="微软雅黑" panose="020B0503020204020204" pitchFamily="34" charset="-122"/>
                <a:ea typeface="微软雅黑" panose="020B0503020204020204" pitchFamily="34" charset="-122"/>
              </a:endParaRPr>
            </a:p>
            <a:p>
              <a:pPr algn="just" defTabSz="913765">
                <a:lnSpc>
                  <a:spcPct val="150000"/>
                </a:lnSpc>
                <a:defRPr/>
              </a:pPr>
              <a:r>
                <a:rPr lang="en-US" altLang="zh-CN" sz="1400" dirty="0" smtClean="0">
                  <a:solidFill>
                    <a:schemeClr val="tx1"/>
                  </a:solidFill>
                  <a:latin typeface="微软雅黑" panose="020B0503020204020204" pitchFamily="34" charset="-122"/>
                  <a:ea typeface="微软雅黑" panose="020B0503020204020204" pitchFamily="34" charset="-122"/>
                </a:rPr>
                <a:t>2</a:t>
              </a:r>
              <a:r>
                <a:rPr lang="zh-CN" altLang="en-US" sz="1400" dirty="0" smtClean="0">
                  <a:solidFill>
                    <a:schemeClr val="tx1"/>
                  </a:solidFill>
                  <a:latin typeface="微软雅黑" panose="020B0503020204020204" pitchFamily="34" charset="-122"/>
                  <a:ea typeface="微软雅黑" panose="020B0503020204020204" pitchFamily="34" charset="-122"/>
                </a:rPr>
                <a:t>、需求变更响应时间长，升级对系统影响大，几次重要变更以后系统就走到生命周期尽头；</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just" defTabSz="913765">
                <a:lnSpc>
                  <a:spcPct val="150000"/>
                </a:lnSpc>
                <a:defRPr/>
              </a:pPr>
              <a:r>
                <a:rPr lang="en-US" altLang="zh-CN" sz="1400" dirty="0">
                  <a:solidFill>
                    <a:schemeClr val="tx1"/>
                  </a:solidFill>
                  <a:latin typeface="微软雅黑" panose="020B0503020204020204" pitchFamily="34" charset="-122"/>
                  <a:ea typeface="微软雅黑" panose="020B0503020204020204" pitchFamily="34" charset="-122"/>
                </a:rPr>
                <a:t>3</a:t>
              </a:r>
              <a:r>
                <a:rPr lang="zh-CN" altLang="en-US" sz="1400" dirty="0" smtClean="0">
                  <a:solidFill>
                    <a:schemeClr val="tx1"/>
                  </a:solidFill>
                  <a:latin typeface="微软雅黑" panose="020B0503020204020204" pitchFamily="34" charset="-122"/>
                  <a:ea typeface="微软雅黑" panose="020B0503020204020204" pitchFamily="34" charset="-122"/>
                </a:rPr>
                <a:t>、成本高、功能全、变化慢、运维管理复杂、功能和资源利用率不可控、前期设计影响大；</a:t>
              </a:r>
              <a:endParaRPr lang="en-US" altLang="zh-CN" sz="1400" dirty="0" smtClean="0">
                <a:solidFill>
                  <a:schemeClr val="tx1"/>
                </a:solidFill>
                <a:latin typeface="微软雅黑" panose="020B0503020204020204" pitchFamily="34" charset="-122"/>
                <a:ea typeface="微软雅黑" panose="020B0503020204020204" pitchFamily="34" charset="-122"/>
              </a:endParaRPr>
            </a:p>
          </p:txBody>
        </p:sp>
        <p:sp>
          <p:nvSpPr>
            <p:cNvPr id="4" name="矩形 3"/>
            <p:cNvSpPr/>
            <p:nvPr/>
          </p:nvSpPr>
          <p:spPr>
            <a:xfrm>
              <a:off x="7426534" y="3269086"/>
              <a:ext cx="999460" cy="52239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业务需求</a:t>
              </a:r>
              <a:endParaRPr lang="zh-CN" altLang="en-US" sz="1600" dirty="0">
                <a:latin typeface="微软雅黑" panose="020B0503020204020204" pitchFamily="34" charset="-122"/>
                <a:ea typeface="微软雅黑" panose="020B0503020204020204" pitchFamily="34" charset="-122"/>
              </a:endParaRPr>
            </a:p>
          </p:txBody>
        </p:sp>
        <p:sp>
          <p:nvSpPr>
            <p:cNvPr id="5" name="矩形 4"/>
            <p:cNvSpPr/>
            <p:nvPr/>
          </p:nvSpPr>
          <p:spPr>
            <a:xfrm>
              <a:off x="9106041" y="3269087"/>
              <a:ext cx="999460" cy="5223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虚机申请</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10785547" y="3269087"/>
              <a:ext cx="999460" cy="5223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sym typeface="+mn-ea"/>
                </a:rPr>
                <a:t>虚机</a:t>
              </a:r>
              <a:r>
                <a:rPr lang="zh-CN" altLang="en-US" sz="1600" dirty="0" smtClean="0">
                  <a:latin typeface="微软雅黑" panose="020B0503020204020204" pitchFamily="34" charset="-122"/>
                  <a:ea typeface="微软雅黑" panose="020B0503020204020204" pitchFamily="34" charset="-122"/>
                </a:rPr>
                <a:t>审批</a:t>
              </a:r>
              <a:endParaRPr lang="zh-CN" altLang="en-US" sz="1600" dirty="0">
                <a:latin typeface="微软雅黑" panose="020B0503020204020204" pitchFamily="34" charset="-122"/>
                <a:ea typeface="微软雅黑" panose="020B0503020204020204" pitchFamily="34" charset="-122"/>
              </a:endParaRPr>
            </a:p>
          </p:txBody>
        </p:sp>
        <p:cxnSp>
          <p:nvCxnSpPr>
            <p:cNvPr id="8" name="直接箭头连接符 7"/>
            <p:cNvCxnSpPr>
              <a:stCxn id="4" idx="3"/>
              <a:endCxn id="5" idx="1"/>
            </p:cNvCxnSpPr>
            <p:nvPr/>
          </p:nvCxnSpPr>
          <p:spPr>
            <a:xfrm>
              <a:off x="8425994" y="3530282"/>
              <a:ext cx="680047" cy="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 name="直接箭头连接符 8"/>
            <p:cNvCxnSpPr>
              <a:stCxn id="5" idx="3"/>
              <a:endCxn id="6" idx="1"/>
            </p:cNvCxnSpPr>
            <p:nvPr/>
          </p:nvCxnSpPr>
          <p:spPr>
            <a:xfrm>
              <a:off x="10105501" y="3530283"/>
              <a:ext cx="680046"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6" name="矩形 65"/>
            <p:cNvSpPr/>
            <p:nvPr/>
          </p:nvSpPr>
          <p:spPr>
            <a:xfrm>
              <a:off x="7426534" y="4203033"/>
              <a:ext cx="999460" cy="4982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应用开发</a:t>
              </a:r>
              <a:endParaRPr lang="zh-CN" altLang="en-US" sz="1600" dirty="0">
                <a:latin typeface="微软雅黑" panose="020B0503020204020204" pitchFamily="34" charset="-122"/>
                <a:ea typeface="微软雅黑" panose="020B0503020204020204" pitchFamily="34" charset="-122"/>
              </a:endParaRPr>
            </a:p>
          </p:txBody>
        </p:sp>
        <p:sp>
          <p:nvSpPr>
            <p:cNvPr id="67" name="矩形 66"/>
            <p:cNvSpPr/>
            <p:nvPr/>
          </p:nvSpPr>
          <p:spPr>
            <a:xfrm>
              <a:off x="9106041" y="4203034"/>
              <a:ext cx="999460" cy="498263"/>
            </a:xfrm>
            <a:prstGeom prst="rect">
              <a:avLst/>
            </a:prstGeom>
            <a:solidFill>
              <a:srgbClr val="FF99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软件安装</a:t>
              </a:r>
              <a:endParaRPr lang="zh-CN" altLang="en-US" sz="1600" dirty="0">
                <a:latin typeface="微软雅黑" panose="020B0503020204020204" pitchFamily="34" charset="-122"/>
                <a:ea typeface="微软雅黑" panose="020B0503020204020204" pitchFamily="34" charset="-122"/>
              </a:endParaRPr>
            </a:p>
          </p:txBody>
        </p:sp>
        <p:sp>
          <p:nvSpPr>
            <p:cNvPr id="68" name="矩形 67"/>
            <p:cNvSpPr/>
            <p:nvPr/>
          </p:nvSpPr>
          <p:spPr>
            <a:xfrm>
              <a:off x="10785547" y="4203034"/>
              <a:ext cx="999460" cy="49826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部署虚机</a:t>
              </a:r>
            </a:p>
          </p:txBody>
        </p:sp>
        <p:cxnSp>
          <p:nvCxnSpPr>
            <p:cNvPr id="69" name="直接箭头连接符 68"/>
            <p:cNvCxnSpPr>
              <a:stCxn id="68" idx="1"/>
              <a:endCxn id="67" idx="3"/>
            </p:cNvCxnSpPr>
            <p:nvPr/>
          </p:nvCxnSpPr>
          <p:spPr>
            <a:xfrm flipH="1">
              <a:off x="10105501" y="4452166"/>
              <a:ext cx="680046"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70" name="直接箭头连接符 69"/>
            <p:cNvCxnSpPr>
              <a:stCxn id="67" idx="1"/>
              <a:endCxn id="66" idx="3"/>
            </p:cNvCxnSpPr>
            <p:nvPr/>
          </p:nvCxnSpPr>
          <p:spPr>
            <a:xfrm flipH="1" flipV="1">
              <a:off x="8425994" y="4452165"/>
              <a:ext cx="680047" cy="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5" name="矩形 74"/>
            <p:cNvSpPr/>
            <p:nvPr/>
          </p:nvSpPr>
          <p:spPr>
            <a:xfrm>
              <a:off x="7426534" y="5114936"/>
              <a:ext cx="999460" cy="5195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应用测试</a:t>
              </a:r>
              <a:endParaRPr lang="zh-CN" altLang="en-US" sz="1600" dirty="0">
                <a:latin typeface="微软雅黑" panose="020B0503020204020204" pitchFamily="34" charset="-122"/>
                <a:ea typeface="微软雅黑" panose="020B0503020204020204" pitchFamily="34" charset="-122"/>
              </a:endParaRPr>
            </a:p>
          </p:txBody>
        </p:sp>
        <p:sp>
          <p:nvSpPr>
            <p:cNvPr id="76" name="矩形 75"/>
            <p:cNvSpPr/>
            <p:nvPr/>
          </p:nvSpPr>
          <p:spPr>
            <a:xfrm>
              <a:off x="10785547" y="5114936"/>
              <a:ext cx="999460" cy="519511"/>
            </a:xfrm>
            <a:prstGeom prst="rect">
              <a:avLst/>
            </a:prstGeom>
            <a:solidFill>
              <a:srgbClr val="FF99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系统运维</a:t>
              </a:r>
              <a:endParaRPr lang="zh-CN" altLang="en-US" sz="1600" dirty="0">
                <a:latin typeface="微软雅黑" panose="020B0503020204020204" pitchFamily="34" charset="-122"/>
                <a:ea typeface="微软雅黑" panose="020B0503020204020204" pitchFamily="34" charset="-122"/>
              </a:endParaRPr>
            </a:p>
          </p:txBody>
        </p:sp>
        <p:sp>
          <p:nvSpPr>
            <p:cNvPr id="77" name="矩形 76"/>
            <p:cNvSpPr/>
            <p:nvPr/>
          </p:nvSpPr>
          <p:spPr>
            <a:xfrm>
              <a:off x="10785547" y="5986318"/>
              <a:ext cx="999460" cy="5195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需求变更</a:t>
              </a:r>
            </a:p>
          </p:txBody>
        </p:sp>
        <p:cxnSp>
          <p:nvCxnSpPr>
            <p:cNvPr id="79" name="直接箭头连接符 78"/>
            <p:cNvCxnSpPr>
              <a:stCxn id="75" idx="3"/>
              <a:endCxn id="76" idx="1"/>
            </p:cNvCxnSpPr>
            <p:nvPr/>
          </p:nvCxnSpPr>
          <p:spPr>
            <a:xfrm>
              <a:off x="8425994" y="5374692"/>
              <a:ext cx="235955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80" name="直接箭头连接符 79"/>
            <p:cNvCxnSpPr>
              <a:stCxn id="6" idx="2"/>
              <a:endCxn id="68" idx="0"/>
            </p:cNvCxnSpPr>
            <p:nvPr/>
          </p:nvCxnSpPr>
          <p:spPr>
            <a:xfrm>
              <a:off x="11285277" y="3791479"/>
              <a:ext cx="0" cy="41155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83" name="直接箭头连接符 82"/>
            <p:cNvCxnSpPr>
              <a:stCxn id="66" idx="2"/>
              <a:endCxn id="75" idx="0"/>
            </p:cNvCxnSpPr>
            <p:nvPr/>
          </p:nvCxnSpPr>
          <p:spPr>
            <a:xfrm>
              <a:off x="7926264" y="4701296"/>
              <a:ext cx="0" cy="41364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99" name="虚尾箭头 98"/>
            <p:cNvSpPr/>
            <p:nvPr/>
          </p:nvSpPr>
          <p:spPr>
            <a:xfrm rot="5400000">
              <a:off x="11110238" y="5666189"/>
              <a:ext cx="350074" cy="290187"/>
            </a:xfrm>
            <a:prstGeom prst="striped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cxnSp>
          <p:nvCxnSpPr>
            <p:cNvPr id="101" name="肘形连接符 100"/>
            <p:cNvCxnSpPr>
              <a:stCxn id="77" idx="3"/>
              <a:endCxn id="5" idx="0"/>
            </p:cNvCxnSpPr>
            <p:nvPr/>
          </p:nvCxnSpPr>
          <p:spPr>
            <a:xfrm flipH="1" flipV="1">
              <a:off x="9605771" y="3269087"/>
              <a:ext cx="2179236" cy="2976987"/>
            </a:xfrm>
            <a:prstGeom prst="bentConnector4">
              <a:avLst>
                <a:gd name="adj1" fmla="val -10490"/>
                <a:gd name="adj2" fmla="val 107679"/>
              </a:avLst>
            </a:prstGeom>
            <a:ln>
              <a:tailEnd type="arrow"/>
            </a:ln>
          </p:spPr>
          <p:style>
            <a:lnRef idx="3">
              <a:schemeClr val="dk1"/>
            </a:lnRef>
            <a:fillRef idx="0">
              <a:schemeClr val="dk1"/>
            </a:fillRef>
            <a:effectRef idx="2">
              <a:schemeClr val="dk1"/>
            </a:effectRef>
            <a:fontRef idx="minor">
              <a:schemeClr val="tx1"/>
            </a:fontRef>
          </p:style>
        </p:cxnSp>
        <p:sp>
          <p:nvSpPr>
            <p:cNvPr id="102" name="矩形 101"/>
            <p:cNvSpPr/>
            <p:nvPr/>
          </p:nvSpPr>
          <p:spPr>
            <a:xfrm>
              <a:off x="9106041" y="5986318"/>
              <a:ext cx="999460" cy="5195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软件上线</a:t>
              </a:r>
            </a:p>
          </p:txBody>
        </p:sp>
        <p:cxnSp>
          <p:nvCxnSpPr>
            <p:cNvPr id="146" name="直接箭头连接符 145"/>
            <p:cNvCxnSpPr>
              <a:stCxn id="77" idx="1"/>
              <a:endCxn id="102" idx="3"/>
            </p:cNvCxnSpPr>
            <p:nvPr/>
          </p:nvCxnSpPr>
          <p:spPr>
            <a:xfrm flipH="1">
              <a:off x="10105501" y="6246074"/>
              <a:ext cx="680046" cy="0"/>
            </a:xfrm>
            <a:prstGeom prst="straightConnector1">
              <a:avLst/>
            </a:prstGeom>
            <a:ln>
              <a:prstDash val="dashDot"/>
              <a:tailEnd type="arrow"/>
            </a:ln>
          </p:spPr>
          <p:style>
            <a:lnRef idx="3">
              <a:schemeClr val="dk1"/>
            </a:lnRef>
            <a:fillRef idx="0">
              <a:schemeClr val="dk1"/>
            </a:fillRef>
            <a:effectRef idx="2">
              <a:schemeClr val="dk1"/>
            </a:effectRef>
            <a:fontRef idx="minor">
              <a:schemeClr val="tx1"/>
            </a:fontRef>
          </p:style>
        </p:cxnSp>
        <p:sp>
          <p:nvSpPr>
            <p:cNvPr id="78" name="矩形 77"/>
            <p:cNvSpPr/>
            <p:nvPr/>
          </p:nvSpPr>
          <p:spPr>
            <a:xfrm>
              <a:off x="9106041" y="5114936"/>
              <a:ext cx="999460" cy="519511"/>
            </a:xfrm>
            <a:prstGeom prst="rect">
              <a:avLst/>
            </a:prstGeom>
            <a:solidFill>
              <a:srgbClr val="FF99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应用部署</a:t>
              </a:r>
              <a:endParaRPr lang="zh-CN" altLang="en-US" sz="1600" dirty="0">
                <a:latin typeface="微软雅黑" panose="020B0503020204020204" pitchFamily="34" charset="-122"/>
                <a:ea typeface="微软雅黑" panose="020B0503020204020204" pitchFamily="34" charset="-122"/>
              </a:endParaRPr>
            </a:p>
          </p:txBody>
        </p:sp>
        <p:sp>
          <p:nvSpPr>
            <p:cNvPr id="64" name="矩形 63"/>
            <p:cNvSpPr/>
            <p:nvPr/>
          </p:nvSpPr>
          <p:spPr>
            <a:xfrm>
              <a:off x="7232439" y="5917787"/>
              <a:ext cx="173262" cy="171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TextBox 64"/>
            <p:cNvSpPr txBox="1"/>
            <p:nvPr/>
          </p:nvSpPr>
          <p:spPr>
            <a:xfrm>
              <a:off x="7405701" y="5848534"/>
              <a:ext cx="1249680" cy="306705"/>
            </a:xfrm>
            <a:prstGeom prst="rect">
              <a:avLst/>
            </a:prstGeom>
            <a:noFill/>
          </p:spPr>
          <p:txBody>
            <a:bodyPr wrap="none" rtlCol="0">
              <a:spAutoFit/>
            </a:bodyPr>
            <a:lstStyle/>
            <a:p>
              <a:r>
                <a:rPr lang="zh-CN" altLang="en-US" sz="1400" dirty="0" smtClean="0">
                  <a:latin typeface="微软雅黑" panose="020B0503020204020204" pitchFamily="34" charset="-122"/>
                  <a:ea typeface="微软雅黑" panose="020B0503020204020204" pitchFamily="34" charset="-122"/>
                </a:rPr>
                <a:t>资源相关环节</a:t>
              </a:r>
              <a:endParaRPr lang="zh-CN" altLang="en-US" sz="1400" dirty="0">
                <a:latin typeface="微软雅黑" panose="020B0503020204020204" pitchFamily="34" charset="-122"/>
                <a:ea typeface="微软雅黑" panose="020B0503020204020204" pitchFamily="34" charset="-122"/>
              </a:endParaRPr>
            </a:p>
          </p:txBody>
        </p:sp>
        <p:sp>
          <p:nvSpPr>
            <p:cNvPr id="82" name="矩形 81"/>
            <p:cNvSpPr/>
            <p:nvPr/>
          </p:nvSpPr>
          <p:spPr>
            <a:xfrm>
              <a:off x="7232439" y="6230884"/>
              <a:ext cx="173262" cy="17106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600">
                <a:solidFill>
                  <a:schemeClr val="dk1"/>
                </a:solidFill>
                <a:latin typeface="微软雅黑" panose="020B0503020204020204" pitchFamily="34" charset="-122"/>
                <a:ea typeface="微软雅黑" panose="020B0503020204020204" pitchFamily="34" charset="-122"/>
              </a:endParaRPr>
            </a:p>
          </p:txBody>
        </p:sp>
        <p:sp>
          <p:nvSpPr>
            <p:cNvPr id="84" name="TextBox 83"/>
            <p:cNvSpPr txBox="1"/>
            <p:nvPr/>
          </p:nvSpPr>
          <p:spPr>
            <a:xfrm>
              <a:off x="7405701" y="6161631"/>
              <a:ext cx="1441420"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软件</a:t>
              </a:r>
              <a:r>
                <a:rPr lang="zh-CN" altLang="en-US" sz="1400" dirty="0" smtClean="0">
                  <a:latin typeface="微软雅黑" panose="020B0503020204020204" pitchFamily="34" charset="-122"/>
                  <a:ea typeface="微软雅黑" panose="020B0503020204020204" pitchFamily="34" charset="-122"/>
                </a:rPr>
                <a:t>件相关环节</a:t>
              </a:r>
              <a:endParaRPr lang="zh-CN" altLang="en-US" sz="1400" dirty="0">
                <a:latin typeface="微软雅黑" panose="020B0503020204020204" pitchFamily="34" charset="-122"/>
                <a:ea typeface="微软雅黑" panose="020B0503020204020204" pitchFamily="34" charset="-122"/>
              </a:endParaRPr>
            </a:p>
          </p:txBody>
        </p:sp>
        <p:sp>
          <p:nvSpPr>
            <p:cNvPr id="85" name="矩形 84"/>
            <p:cNvSpPr/>
            <p:nvPr/>
          </p:nvSpPr>
          <p:spPr>
            <a:xfrm>
              <a:off x="7232439" y="6566803"/>
              <a:ext cx="173262" cy="171062"/>
            </a:xfrm>
            <a:prstGeom prst="rect">
              <a:avLst/>
            </a:prstGeom>
            <a:solidFill>
              <a:srgbClr val="FF99FF"/>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a:solidFill>
                  <a:schemeClr val="dk1"/>
                </a:solidFill>
                <a:latin typeface="微软雅黑" panose="020B0503020204020204" pitchFamily="34" charset="-122"/>
                <a:ea typeface="微软雅黑" panose="020B0503020204020204" pitchFamily="34" charset="-122"/>
              </a:endParaRPr>
            </a:p>
          </p:txBody>
        </p:sp>
        <p:sp>
          <p:nvSpPr>
            <p:cNvPr id="86" name="TextBox 85"/>
            <p:cNvSpPr txBox="1"/>
            <p:nvPr/>
          </p:nvSpPr>
          <p:spPr>
            <a:xfrm>
              <a:off x="7405701" y="6497550"/>
              <a:ext cx="1800493" cy="307777"/>
            </a:xfrm>
            <a:prstGeom prst="rect">
              <a:avLst/>
            </a:prstGeom>
            <a:noFill/>
          </p:spPr>
          <p:txBody>
            <a:bodyPr wrap="none" rtlCol="0">
              <a:spAutoFit/>
            </a:bodyPr>
            <a:lstStyle/>
            <a:p>
              <a:r>
                <a:rPr lang="zh-CN" altLang="en-US" sz="1400" dirty="0" smtClean="0">
                  <a:latin typeface="微软雅黑" panose="020B0503020204020204" pitchFamily="34" charset="-122"/>
                  <a:ea typeface="微软雅黑" panose="020B0503020204020204" pitchFamily="34" charset="-122"/>
                </a:rPr>
                <a:t>软硬件结合相关环节</a:t>
              </a:r>
              <a:endParaRPr lang="zh-CN" altLang="en-US" sz="1400" dirty="0">
                <a:latin typeface="微软雅黑" panose="020B0503020204020204" pitchFamily="34" charset="-122"/>
                <a:ea typeface="微软雅黑" panose="020B0503020204020204" pitchFamily="34" charset="-122"/>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righ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heel(1)">
                                      <p:cBhvr>
                                        <p:cTn id="22" dur="1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anim calcmode="lin" valueType="num">
                                      <p:cBhvr>
                                        <p:cTn id="28" dur="1000" fill="hold"/>
                                        <p:tgtEl>
                                          <p:spTgt spid="41"/>
                                        </p:tgtEl>
                                        <p:attrNameLst>
                                          <p:attrName>ppt_x</p:attrName>
                                        </p:attrNameLst>
                                      </p:cBhvr>
                                      <p:tavLst>
                                        <p:tav tm="0">
                                          <p:val>
                                            <p:strVal val="#ppt_x"/>
                                          </p:val>
                                        </p:tav>
                                        <p:tav tm="100000">
                                          <p:val>
                                            <p:strVal val="#ppt_x"/>
                                          </p:val>
                                        </p:tav>
                                      </p:tavLst>
                                    </p:anim>
                                    <p:anim calcmode="lin" valueType="num">
                                      <p:cBhvr>
                                        <p:cTn id="29" dur="1000" fill="hold"/>
                                        <p:tgtEl>
                                          <p:spTgt spid="4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1000"/>
                                        <p:tgtEl>
                                          <p:spTgt spid="47"/>
                                        </p:tgtEl>
                                      </p:cBhvr>
                                    </p:animEffect>
                                    <p:anim calcmode="lin" valueType="num">
                                      <p:cBhvr>
                                        <p:cTn id="33" dur="1000" fill="hold"/>
                                        <p:tgtEl>
                                          <p:spTgt spid="47"/>
                                        </p:tgtEl>
                                        <p:attrNameLst>
                                          <p:attrName>ppt_x</p:attrName>
                                        </p:attrNameLst>
                                      </p:cBhvr>
                                      <p:tavLst>
                                        <p:tav tm="0">
                                          <p:val>
                                            <p:strVal val="#ppt_x"/>
                                          </p:val>
                                        </p:tav>
                                        <p:tav tm="100000">
                                          <p:val>
                                            <p:strVal val="#ppt_x"/>
                                          </p:val>
                                        </p:tav>
                                      </p:tavLst>
                                    </p:anim>
                                    <p:anim calcmode="lin" valueType="num">
                                      <p:cBhvr>
                                        <p:cTn id="34"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down)">
                                      <p:cBhvr>
                                        <p:cTn id="39" dur="500"/>
                                        <p:tgtEl>
                                          <p:spTgt spid="60"/>
                                        </p:tgtEl>
                                      </p:cBhvr>
                                    </p:animEffect>
                                  </p:childTnLst>
                                </p:cTn>
                              </p:par>
                              <p:par>
                                <p:cTn id="40" presetID="22" presetClass="entr" presetSubtype="4"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down)">
                                      <p:cBhvr>
                                        <p:cTn id="42" dur="500"/>
                                        <p:tgtEl>
                                          <p:spTgt spid="48"/>
                                        </p:tgtEl>
                                      </p:cBhvr>
                                    </p:animEffect>
                                  </p:childTnLst>
                                </p:cTn>
                              </p:par>
                              <p:par>
                                <p:cTn id="43" presetID="22" presetClass="entr" presetSubtype="4"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wipe(down)">
                                      <p:cBhvr>
                                        <p:cTn id="45" dur="500"/>
                                        <p:tgtEl>
                                          <p:spTgt spid="54"/>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nodeType="click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wheel(1)">
                                      <p:cBhvr>
                                        <p:cTn id="50" dur="2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93190" y="201930"/>
            <a:ext cx="6689090" cy="657860"/>
          </a:xfrm>
        </p:spPr>
        <p:txBody>
          <a:bodyPr vert="horz" lIns="91440" tIns="45720" rIns="91440" bIns="45720" rtlCol="0" anchor="ctr">
            <a:normAutofit/>
          </a:bodyPr>
          <a:lstStyle/>
          <a:p>
            <a:pPr lvl="0" algn="l"/>
            <a:r>
              <a:rPr lang="zh-CN" altLang="en-US" sz="2800" dirty="0" smtClean="0">
                <a:solidFill>
                  <a:schemeClr val="accent3">
                    <a:lumMod val="50000"/>
                  </a:schemeClr>
                </a:solidFill>
                <a:latin typeface="微软雅黑" panose="020B0503020204020204" pitchFamily="34" charset="-122"/>
                <a:ea typeface="微软雅黑" panose="020B0503020204020204" pitchFamily="34" charset="-122"/>
                <a:cs typeface="+mn-cs"/>
                <a:sym typeface="+mn-ea"/>
              </a:rPr>
              <a:t>平台化应用建设模式</a:t>
            </a:r>
          </a:p>
        </p:txBody>
      </p:sp>
      <p:grpSp>
        <p:nvGrpSpPr>
          <p:cNvPr id="3" name="组合 2"/>
          <p:cNvGrpSpPr/>
          <p:nvPr/>
        </p:nvGrpSpPr>
        <p:grpSpPr>
          <a:xfrm>
            <a:off x="2510990" y="2144498"/>
            <a:ext cx="2456404" cy="2560622"/>
            <a:chOff x="7555162" y="2176004"/>
            <a:chExt cx="2456404" cy="2560622"/>
          </a:xfrm>
        </p:grpSpPr>
        <p:sp>
          <p:nvSpPr>
            <p:cNvPr id="4" name="椭圆 3"/>
            <p:cNvSpPr/>
            <p:nvPr/>
          </p:nvSpPr>
          <p:spPr>
            <a:xfrm>
              <a:off x="7555162" y="2176004"/>
              <a:ext cx="2456404" cy="2560622"/>
            </a:xfrm>
            <a:prstGeom prst="ellipse">
              <a:avLst/>
            </a:prstGeom>
            <a:solidFill>
              <a:schemeClr val="accent1">
                <a:lumMod val="40000"/>
                <a:lumOff val="6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5" name="Picture 2" descr="C:\Users\testuser\AppData\Local\Temp\VMwareDnD\555dc0ff\ICON_App_3D_Q4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6182" y="2722931"/>
              <a:ext cx="1014365" cy="62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testuser\AppData\Local\Temp\VMwareDnD\555dc0ff\ICON_App_3D_Q4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3959" y="3037083"/>
              <a:ext cx="1014365" cy="62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testuser\AppData\Local\Temp\VMwareDnD\555dc0ff\ICON_App_3D_Q4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3365" y="3037082"/>
              <a:ext cx="1014365" cy="62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testuser\AppData\Local\Temp\VMwareDnD\555dc0ff\ICON_App_3D_Q4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9315" y="3397082"/>
              <a:ext cx="1014365" cy="62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8320361" y="4163484"/>
              <a:ext cx="902811" cy="307777"/>
            </a:xfrm>
            <a:prstGeom prst="rect">
              <a:avLst/>
            </a:prstGeom>
            <a:noFill/>
          </p:spPr>
          <p:txBody>
            <a:bodyPr wrap="none" rtlCol="0">
              <a:spAutoFit/>
            </a:bodyPr>
            <a:lstStyle/>
            <a:p>
              <a:r>
                <a:rPr lang="zh-CN" altLang="en-US" sz="1400" b="1" dirty="0" smtClean="0">
                  <a:latin typeface="微软雅黑" panose="020B0503020204020204" pitchFamily="34" charset="-122"/>
                  <a:ea typeface="微软雅黑" panose="020B0503020204020204" pitchFamily="34" charset="-122"/>
                </a:rPr>
                <a:t>业务系统</a:t>
              </a:r>
              <a:endParaRPr lang="zh-CN" altLang="en-US" sz="1400" b="1" dirty="0">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492224" y="3005575"/>
            <a:ext cx="1331813" cy="1210778"/>
            <a:chOff x="1804555" y="3813165"/>
            <a:chExt cx="1331813" cy="1210778"/>
          </a:xfrm>
        </p:grpSpPr>
        <p:sp>
          <p:nvSpPr>
            <p:cNvPr id="11" name="椭圆 10"/>
            <p:cNvSpPr/>
            <p:nvPr/>
          </p:nvSpPr>
          <p:spPr>
            <a:xfrm>
              <a:off x="2096700" y="3813165"/>
              <a:ext cx="1039668" cy="1061345"/>
            </a:xfrm>
            <a:prstGeom prst="ellipse">
              <a:avLst/>
            </a:prstGeom>
            <a:solidFill>
              <a:schemeClr val="accent1">
                <a:lumMod val="40000"/>
                <a:lumOff val="6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业务</a:t>
              </a:r>
              <a:endParaRPr lang="zh-CN" altLang="en-US" sz="1600" dirty="0">
                <a:solidFill>
                  <a:schemeClr val="tx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804555" y="4489544"/>
              <a:ext cx="552777" cy="534399"/>
              <a:chOff x="2756076" y="5236248"/>
              <a:chExt cx="965569" cy="929420"/>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780" y="5236248"/>
                <a:ext cx="679196" cy="679196"/>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6076" y="5486472"/>
                <a:ext cx="679196" cy="679196"/>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2449" y="5486472"/>
                <a:ext cx="679196" cy="679196"/>
              </a:xfrm>
              <a:prstGeom prst="rect">
                <a:avLst/>
              </a:prstGeom>
            </p:spPr>
          </p:pic>
        </p:grpSp>
      </p:grpSp>
      <p:grpSp>
        <p:nvGrpSpPr>
          <p:cNvPr id="16" name="组合 15"/>
          <p:cNvGrpSpPr/>
          <p:nvPr/>
        </p:nvGrpSpPr>
        <p:grpSpPr>
          <a:xfrm>
            <a:off x="3250323" y="1136097"/>
            <a:ext cx="1015238" cy="848532"/>
            <a:chOff x="805194" y="4799518"/>
            <a:chExt cx="1015238" cy="848532"/>
          </a:xfrm>
        </p:grpSpPr>
        <p:sp>
          <p:nvSpPr>
            <p:cNvPr id="17" name="椭圆 16"/>
            <p:cNvSpPr/>
            <p:nvPr/>
          </p:nvSpPr>
          <p:spPr>
            <a:xfrm>
              <a:off x="1028061" y="4799518"/>
              <a:ext cx="792371" cy="749624"/>
            </a:xfrm>
            <a:prstGeom prst="ellipse">
              <a:avLst/>
            </a:prstGeom>
            <a:solidFill>
              <a:schemeClr val="accent1">
                <a:lumMod val="40000"/>
                <a:lumOff val="6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业务</a:t>
              </a: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805194" y="5308914"/>
              <a:ext cx="358361" cy="339136"/>
              <a:chOff x="2756076" y="5236248"/>
              <a:chExt cx="965569" cy="929420"/>
            </a:xfrm>
          </p:grpSpPr>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9780" y="5236248"/>
                <a:ext cx="679196" cy="679196"/>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6076" y="5486472"/>
                <a:ext cx="679196" cy="679196"/>
              </a:xfrm>
              <a:prstGeom prst="rect">
                <a:avLst/>
              </a:prstGeom>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2449" y="5486472"/>
                <a:ext cx="679196" cy="679196"/>
              </a:xfrm>
              <a:prstGeom prst="rect">
                <a:avLst/>
              </a:prstGeom>
            </p:spPr>
          </p:pic>
        </p:grpSp>
      </p:grpSp>
      <p:grpSp>
        <p:nvGrpSpPr>
          <p:cNvPr id="22" name="组合 21"/>
          <p:cNvGrpSpPr/>
          <p:nvPr/>
        </p:nvGrpSpPr>
        <p:grpSpPr>
          <a:xfrm>
            <a:off x="1773925" y="3633878"/>
            <a:ext cx="1101821" cy="1476387"/>
            <a:chOff x="2677699" y="5033554"/>
            <a:chExt cx="1101821" cy="1476387"/>
          </a:xfrm>
        </p:grpSpPr>
        <p:grpSp>
          <p:nvGrpSpPr>
            <p:cNvPr id="23" name="组合 22"/>
            <p:cNvGrpSpPr/>
            <p:nvPr/>
          </p:nvGrpSpPr>
          <p:grpSpPr>
            <a:xfrm>
              <a:off x="2677699" y="5033554"/>
              <a:ext cx="1101821" cy="1132114"/>
              <a:chOff x="2756076" y="5236248"/>
              <a:chExt cx="965569" cy="929420"/>
            </a:xfrm>
          </p:grpSpPr>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780" y="5236248"/>
                <a:ext cx="679196" cy="679196"/>
              </a:xfrm>
              <a:prstGeom prst="rect">
                <a:avLst/>
              </a:prstGeom>
            </p:spPr>
          </p:pic>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6076" y="5486472"/>
                <a:ext cx="679196" cy="679196"/>
              </a:xfrm>
              <a:prstGeom prst="rect">
                <a:avLst/>
              </a:prstGeom>
            </p:spPr>
          </p:pic>
          <p:pic>
            <p:nvPicPr>
              <p:cNvPr id="27" name="图片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2449" y="5486472"/>
                <a:ext cx="679196" cy="679196"/>
              </a:xfrm>
              <a:prstGeom prst="rect">
                <a:avLst/>
              </a:prstGeom>
            </p:spPr>
          </p:pic>
        </p:grpSp>
        <p:sp>
          <p:nvSpPr>
            <p:cNvPr id="24" name="TextBox 23"/>
            <p:cNvSpPr txBox="1"/>
            <p:nvPr/>
          </p:nvSpPr>
          <p:spPr>
            <a:xfrm>
              <a:off x="2779566" y="5986721"/>
              <a:ext cx="902811" cy="523220"/>
            </a:xfrm>
            <a:prstGeom prst="rect">
              <a:avLst/>
            </a:prstGeom>
            <a:noFill/>
          </p:spPr>
          <p:txBody>
            <a:bodyPr wrap="none" rtlCol="0">
              <a:spAutoFit/>
            </a:bodyPr>
            <a:lstStyle/>
            <a:p>
              <a:r>
                <a:rPr lang="zh-CN" altLang="en-US" sz="1400" dirty="0" smtClean="0">
                  <a:latin typeface="微软雅黑" panose="020B0503020204020204" pitchFamily="34" charset="-122"/>
                  <a:ea typeface="微软雅黑" panose="020B0503020204020204" pitchFamily="34" charset="-122"/>
                </a:rPr>
                <a:t>业务系统</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研发团队</a:t>
              </a:r>
              <a:endParaRPr lang="zh-CN" altLang="en-US" sz="1400" dirty="0">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573147" y="2270008"/>
            <a:ext cx="703217" cy="686691"/>
            <a:chOff x="2756076" y="5236248"/>
            <a:chExt cx="965569" cy="929420"/>
          </a:xfrm>
        </p:grpSpPr>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780" y="5236248"/>
              <a:ext cx="679196" cy="679196"/>
            </a:xfrm>
            <a:prstGeom prst="rect">
              <a:avLst/>
            </a:prstGeom>
          </p:spPr>
        </p:pic>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6076" y="5486472"/>
              <a:ext cx="679196" cy="679196"/>
            </a:xfrm>
            <a:prstGeom prst="rect">
              <a:avLst/>
            </a:prstGeom>
          </p:spPr>
        </p:pic>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2449" y="5486472"/>
              <a:ext cx="679196" cy="679196"/>
            </a:xfrm>
            <a:prstGeom prst="rect">
              <a:avLst/>
            </a:prstGeom>
          </p:spPr>
        </p:pic>
      </p:grpSp>
      <p:grpSp>
        <p:nvGrpSpPr>
          <p:cNvPr id="32" name="组合 31"/>
          <p:cNvGrpSpPr/>
          <p:nvPr/>
        </p:nvGrpSpPr>
        <p:grpSpPr>
          <a:xfrm>
            <a:off x="5345827" y="1354656"/>
            <a:ext cx="1891775" cy="4737463"/>
            <a:chOff x="5534352" y="1396090"/>
            <a:chExt cx="1891775" cy="4737463"/>
          </a:xfrm>
        </p:grpSpPr>
        <p:sp>
          <p:nvSpPr>
            <p:cNvPr id="33" name="矩形 32"/>
            <p:cNvSpPr/>
            <p:nvPr/>
          </p:nvSpPr>
          <p:spPr>
            <a:xfrm>
              <a:off x="5534352" y="1396090"/>
              <a:ext cx="1103307" cy="4737463"/>
            </a:xfrm>
            <a:prstGeom prst="rect">
              <a:avLst/>
            </a:prstGeom>
            <a:solidFill>
              <a:schemeClr val="accent2">
                <a:lumMod val="20000"/>
                <a:lumOff val="8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4" name="矩形 33"/>
            <p:cNvSpPr/>
            <p:nvPr/>
          </p:nvSpPr>
          <p:spPr>
            <a:xfrm>
              <a:off x="6301372" y="3097311"/>
              <a:ext cx="266615" cy="2308324"/>
            </a:xfrm>
            <a:prstGeom prst="rect">
              <a:avLst/>
            </a:prstGeom>
          </p:spPr>
          <p:txBody>
            <a:bodyPr wrap="square">
              <a:spAutoFit/>
            </a:bodyPr>
            <a:lstStyle/>
            <a:p>
              <a:pPr algn="ctr"/>
              <a:r>
                <a:rPr lang="en-GB" altLang="zh-CN" dirty="0" smtClean="0">
                  <a:latin typeface="微软雅黑" panose="020B0503020204020204" pitchFamily="34" charset="-122"/>
                  <a:ea typeface="微软雅黑" panose="020B0503020204020204" pitchFamily="34" charset="-122"/>
                </a:rPr>
                <a:t>PaaS</a:t>
              </a:r>
              <a:r>
                <a:rPr lang="zh-CN" altLang="en-US" dirty="0" smtClean="0">
                  <a:latin typeface="微软雅黑" panose="020B0503020204020204" pitchFamily="34" charset="-122"/>
                  <a:ea typeface="微软雅黑" panose="020B0503020204020204" pitchFamily="34" charset="-122"/>
                </a:rPr>
                <a:t>资源</a:t>
              </a:r>
              <a:r>
                <a:rPr lang="zh-CN" altLang="en-US" dirty="0">
                  <a:latin typeface="微软雅黑" panose="020B0503020204020204" pitchFamily="34" charset="-122"/>
                  <a:ea typeface="微软雅黑" panose="020B0503020204020204" pitchFamily="34" charset="-122"/>
                </a:rPr>
                <a:t>服务</a:t>
              </a:r>
            </a:p>
          </p:txBody>
        </p:sp>
        <p:pic>
          <p:nvPicPr>
            <p:cNvPr id="35" name="Picture 2"/>
            <p:cNvPicPr>
              <a:picLocks noChangeAspect="1" noChangeArrowheads="1"/>
            </p:cNvPicPr>
            <p:nvPr/>
          </p:nvPicPr>
          <p:blipFill>
            <a:blip r:embed="rId5">
              <a:grayscl/>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696227" y="5430642"/>
              <a:ext cx="458136" cy="62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2"/>
            <p:cNvPicPr>
              <a:picLocks noChangeAspect="1" noChangeArrowheads="1"/>
            </p:cNvPicPr>
            <p:nvPr/>
          </p:nvPicPr>
          <p:blipFill>
            <a:blip r:embed="rId5">
              <a:grayscl/>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696227" y="4942182"/>
              <a:ext cx="458136" cy="62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2"/>
            <p:cNvPicPr>
              <a:picLocks noChangeAspect="1" noChangeArrowheads="1"/>
            </p:cNvPicPr>
            <p:nvPr/>
          </p:nvPicPr>
          <p:blipFill>
            <a:blip r:embed="rId5">
              <a:grayscl/>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696227" y="4453724"/>
              <a:ext cx="458136" cy="62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2"/>
            <p:cNvPicPr>
              <a:picLocks noChangeAspect="1" noChangeArrowheads="1"/>
            </p:cNvPicPr>
            <p:nvPr/>
          </p:nvPicPr>
          <p:blipFill>
            <a:blip r:embed="rId5">
              <a:grayscl/>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696227" y="3965266"/>
              <a:ext cx="458136" cy="62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2" descr="http://www.ruijie.com.cn/FU/AboutRJ/2009/9-14/200991454367643.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40127" y="2420823"/>
              <a:ext cx="570336" cy="46793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www.ruijie.com.cn/FU/AboutRJ/2009/9-14/200991454367643.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40127" y="2906380"/>
              <a:ext cx="570336" cy="467930"/>
            </a:xfrm>
            <a:prstGeom prst="rect">
              <a:avLst/>
            </a:prstGeom>
            <a:noFill/>
            <a:extLst>
              <a:ext uri="{909E8E84-426E-40DD-AFC4-6F175D3DCCD1}">
                <a14:hiddenFill xmlns:a14="http://schemas.microsoft.com/office/drawing/2010/main">
                  <a:solidFill>
                    <a:srgbClr val="FFFFFF"/>
                  </a:solidFill>
                </a14:hiddenFill>
              </a:ext>
            </a:extLst>
          </p:spPr>
        </p:pic>
        <p:pic>
          <p:nvPicPr>
            <p:cNvPr id="41" name="图片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9352" y="1601797"/>
              <a:ext cx="391886" cy="391886"/>
            </a:xfrm>
            <a:prstGeom prst="rect">
              <a:avLst/>
            </a:prstGeom>
          </p:spPr>
        </p:pic>
        <p:pic>
          <p:nvPicPr>
            <p:cNvPr id="42" name="图片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9352" y="2011310"/>
              <a:ext cx="391886" cy="391886"/>
            </a:xfrm>
            <a:prstGeom prst="rect">
              <a:avLst/>
            </a:prstGeom>
          </p:spPr>
        </p:pic>
        <p:pic>
          <p:nvPicPr>
            <p:cNvPr id="43" name="Picture 2"/>
            <p:cNvPicPr>
              <a:picLocks noChangeAspect="1" noChangeArrowheads="1"/>
            </p:cNvPicPr>
            <p:nvPr/>
          </p:nvPicPr>
          <p:blipFill>
            <a:blip r:embed="rId5">
              <a:grayscl/>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696227" y="3476808"/>
              <a:ext cx="458136" cy="62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4" name="组合 43"/>
            <p:cNvGrpSpPr/>
            <p:nvPr/>
          </p:nvGrpSpPr>
          <p:grpSpPr>
            <a:xfrm>
              <a:off x="6707355" y="3407010"/>
              <a:ext cx="718772" cy="2611011"/>
              <a:chOff x="6707355" y="3401092"/>
              <a:chExt cx="718772" cy="2611011"/>
            </a:xfrm>
          </p:grpSpPr>
          <p:grpSp>
            <p:nvGrpSpPr>
              <p:cNvPr id="45" name="组合 44"/>
              <p:cNvGrpSpPr/>
              <p:nvPr/>
            </p:nvGrpSpPr>
            <p:grpSpPr>
              <a:xfrm>
                <a:off x="6792470" y="3401092"/>
                <a:ext cx="548542" cy="2089291"/>
                <a:chOff x="6896972" y="1956884"/>
                <a:chExt cx="548542" cy="2089291"/>
              </a:xfrm>
            </p:grpSpPr>
            <p:pic>
              <p:nvPicPr>
                <p:cNvPr id="47" name="图片 46"/>
                <p:cNvPicPr>
                  <a:picLocks noChangeAspect="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r="68530" b="67096"/>
                <a:stretch>
                  <a:fillRect/>
                </a:stretch>
              </p:blipFill>
              <p:spPr>
                <a:xfrm>
                  <a:off x="6896973" y="1956884"/>
                  <a:ext cx="548541" cy="689496"/>
                </a:xfrm>
                <a:prstGeom prst="rect">
                  <a:avLst/>
                </a:prstGeom>
              </p:spPr>
            </p:pic>
            <p:pic>
              <p:nvPicPr>
                <p:cNvPr id="48" name="图片 47"/>
                <p:cNvPicPr>
                  <a:picLocks noChangeAspect="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r="68530" b="67096"/>
                <a:stretch>
                  <a:fillRect/>
                </a:stretch>
              </p:blipFill>
              <p:spPr>
                <a:xfrm>
                  <a:off x="6896973" y="3356679"/>
                  <a:ext cx="548541" cy="689496"/>
                </a:xfrm>
                <a:prstGeom prst="rect">
                  <a:avLst/>
                </a:prstGeom>
              </p:spPr>
            </p:pic>
            <p:pic>
              <p:nvPicPr>
                <p:cNvPr id="49" name="图片 48"/>
                <p:cNvPicPr>
                  <a:picLocks noChangeAspect="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r="68530" b="67096"/>
                <a:stretch>
                  <a:fillRect/>
                </a:stretch>
              </p:blipFill>
              <p:spPr>
                <a:xfrm>
                  <a:off x="6896972" y="2646380"/>
                  <a:ext cx="548541" cy="689496"/>
                </a:xfrm>
                <a:prstGeom prst="rect">
                  <a:avLst/>
                </a:prstGeom>
              </p:spPr>
            </p:pic>
          </p:grpSp>
          <p:sp>
            <p:nvSpPr>
              <p:cNvPr id="46" name="矩形 45"/>
              <p:cNvSpPr/>
              <p:nvPr/>
            </p:nvSpPr>
            <p:spPr>
              <a:xfrm>
                <a:off x="6707355" y="5490383"/>
                <a:ext cx="718772" cy="521720"/>
              </a:xfrm>
              <a:prstGeom prst="rect">
                <a:avLst/>
              </a:prstGeom>
            </p:spPr>
            <p:txBody>
              <a:bodyPr wrap="square">
                <a:spAutoFit/>
              </a:bodyPr>
              <a:lstStyle/>
              <a:p>
                <a:pPr algn="ctr"/>
                <a:r>
                  <a:rPr lang="zh-CN" altLang="en-US" sz="1400" dirty="0" smtClean="0">
                    <a:latin typeface="微软雅黑" panose="020B0503020204020204" pitchFamily="34" charset="-122"/>
                    <a:ea typeface="微软雅黑" panose="020B0503020204020204" pitchFamily="34" charset="-122"/>
                  </a:rPr>
                  <a:t>资源管</a:t>
                </a: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理部门</a:t>
                </a:r>
                <a:endParaRPr lang="zh-CN" altLang="en-US" sz="1400" dirty="0">
                  <a:latin typeface="微软雅黑" panose="020B0503020204020204" pitchFamily="34" charset="-122"/>
                  <a:ea typeface="微软雅黑" panose="020B0503020204020204" pitchFamily="34" charset="-122"/>
                </a:endParaRPr>
              </a:p>
            </p:txBody>
          </p:sp>
        </p:grpSp>
      </p:grpSp>
      <p:grpSp>
        <p:nvGrpSpPr>
          <p:cNvPr id="50" name="组合 49"/>
          <p:cNvGrpSpPr/>
          <p:nvPr/>
        </p:nvGrpSpPr>
        <p:grpSpPr>
          <a:xfrm>
            <a:off x="737274" y="5110265"/>
            <a:ext cx="4502592" cy="1582394"/>
            <a:chOff x="925799" y="5151699"/>
            <a:chExt cx="4502592" cy="1582394"/>
          </a:xfrm>
        </p:grpSpPr>
        <p:sp>
          <p:nvSpPr>
            <p:cNvPr id="51" name="矩形 50"/>
            <p:cNvSpPr/>
            <p:nvPr/>
          </p:nvSpPr>
          <p:spPr>
            <a:xfrm>
              <a:off x="934768" y="5151699"/>
              <a:ext cx="4493623" cy="983304"/>
            </a:xfrm>
            <a:prstGeom prst="rect">
              <a:avLst/>
            </a:prstGeom>
            <a:solidFill>
              <a:schemeClr val="accent2">
                <a:lumMod val="20000"/>
                <a:lumOff val="8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2" name="矩形 51"/>
            <p:cNvSpPr/>
            <p:nvPr/>
          </p:nvSpPr>
          <p:spPr>
            <a:xfrm>
              <a:off x="2200749" y="5759284"/>
              <a:ext cx="1961659" cy="368300"/>
            </a:xfrm>
            <a:prstGeom prst="rect">
              <a:avLst/>
            </a:prstGeom>
          </p:spPr>
          <p:txBody>
            <a:bodyPr wrap="square">
              <a:spAutoFit/>
            </a:bodyPr>
            <a:lstStyle/>
            <a:p>
              <a:pPr algn="ctr"/>
              <a:r>
                <a:rPr lang="en-GB" altLang="zh-CN" dirty="0" smtClean="0">
                  <a:latin typeface="微软雅黑" panose="020B0503020204020204" pitchFamily="34" charset="-122"/>
                  <a:ea typeface="微软雅黑" panose="020B0503020204020204" pitchFamily="34" charset="-122"/>
                </a:rPr>
                <a:t>PaaS</a:t>
              </a:r>
              <a:r>
                <a:rPr lang="zh-CN" altLang="en-US" dirty="0" smtClean="0">
                  <a:latin typeface="微软雅黑" panose="020B0503020204020204" pitchFamily="34" charset="-122"/>
                  <a:ea typeface="微软雅黑" panose="020B0503020204020204" pitchFamily="34" charset="-122"/>
                </a:rPr>
                <a:t>数据</a:t>
              </a:r>
              <a:r>
                <a:rPr lang="zh-CN" altLang="en-US" dirty="0" smtClean="0">
                  <a:latin typeface="微软雅黑" panose="020B0503020204020204" pitchFamily="34" charset="-122"/>
                  <a:ea typeface="微软雅黑" panose="020B0503020204020204" pitchFamily="34" charset="-122"/>
                </a:rPr>
                <a:t>服务</a:t>
              </a:r>
              <a:endParaRPr lang="zh-CN" altLang="en-US" dirty="0">
                <a:latin typeface="微软雅黑" panose="020B0503020204020204" pitchFamily="34" charset="-122"/>
                <a:ea typeface="微软雅黑" panose="020B0503020204020204" pitchFamily="34" charset="-122"/>
              </a:endParaRPr>
            </a:p>
          </p:txBody>
        </p:sp>
        <p:pic>
          <p:nvPicPr>
            <p:cNvPr id="53" name="图片 85"/>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86518" y="5239386"/>
              <a:ext cx="420604" cy="42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85"/>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89465" y="5239386"/>
              <a:ext cx="420604" cy="42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图片 85"/>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92410" y="5239386"/>
              <a:ext cx="420604" cy="42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85"/>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95355" y="5239386"/>
              <a:ext cx="420604" cy="42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图片 85"/>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98300" y="5239386"/>
              <a:ext cx="420604" cy="42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57"/>
            <p:cNvPicPr>
              <a:picLocks noChangeAspect="1"/>
            </p:cNvPicPr>
            <p:nvPr/>
          </p:nvPicPr>
          <p:blipFill>
            <a:blip r:embed="rId11"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320421" y="5226728"/>
              <a:ext cx="447893" cy="446227"/>
            </a:xfrm>
            <a:prstGeom prst="rect">
              <a:avLst/>
            </a:prstGeom>
          </p:spPr>
        </p:pic>
        <p:pic>
          <p:nvPicPr>
            <p:cNvPr id="59" name="图片 58"/>
            <p:cNvPicPr>
              <a:picLocks noChangeAspect="1"/>
            </p:cNvPicPr>
            <p:nvPr/>
          </p:nvPicPr>
          <p:blipFill>
            <a:blip r:embed="rId11"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879090" y="5226728"/>
              <a:ext cx="447893" cy="446227"/>
            </a:xfrm>
            <a:prstGeom prst="rect">
              <a:avLst/>
            </a:prstGeom>
          </p:spPr>
        </p:pic>
        <p:pic>
          <p:nvPicPr>
            <p:cNvPr id="60" name="图片 59"/>
            <p:cNvPicPr>
              <a:picLocks noChangeAspect="1"/>
            </p:cNvPicPr>
            <p:nvPr/>
          </p:nvPicPr>
          <p:blipFill>
            <a:blip r:embed="rId11"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437759" y="5226728"/>
              <a:ext cx="447893" cy="446227"/>
            </a:xfrm>
            <a:prstGeom prst="rect">
              <a:avLst/>
            </a:prstGeom>
          </p:spPr>
        </p:pic>
        <p:grpSp>
          <p:nvGrpSpPr>
            <p:cNvPr id="61" name="组合 60"/>
            <p:cNvGrpSpPr/>
            <p:nvPr/>
          </p:nvGrpSpPr>
          <p:grpSpPr>
            <a:xfrm>
              <a:off x="925799" y="6199041"/>
              <a:ext cx="3076913" cy="535052"/>
              <a:chOff x="925799" y="6225168"/>
              <a:chExt cx="3076913" cy="535052"/>
            </a:xfrm>
          </p:grpSpPr>
          <p:pic>
            <p:nvPicPr>
              <p:cNvPr id="62" name="图片 61"/>
              <p:cNvPicPr>
                <a:picLocks noChangeAspect="1"/>
              </p:cNvPicPr>
              <p:nvPr/>
            </p:nvPicPr>
            <p:blipFill rotWithShape="1">
              <a:blip r:embed="rId9">
                <a:duotone>
                  <a:schemeClr val="accent6">
                    <a:shade val="45000"/>
                    <a:satMod val="135000"/>
                  </a:schemeClr>
                  <a:prstClr val="white"/>
                </a:duotone>
                <a:extLst>
                  <a:ext uri="{28A0092B-C50C-407E-A947-70E740481C1C}">
                    <a14:useLocalDpi xmlns:a14="http://schemas.microsoft.com/office/drawing/2010/main" val="0"/>
                  </a:ext>
                </a:extLst>
              </a:blip>
              <a:srcRect r="68530" b="67096"/>
              <a:stretch>
                <a:fillRect/>
              </a:stretch>
            </p:blipFill>
            <p:spPr>
              <a:xfrm>
                <a:off x="925799" y="6225168"/>
                <a:ext cx="425670" cy="535052"/>
              </a:xfrm>
              <a:prstGeom prst="rect">
                <a:avLst/>
              </a:prstGeom>
            </p:spPr>
          </p:pic>
          <p:pic>
            <p:nvPicPr>
              <p:cNvPr id="63" name="图片 62"/>
              <p:cNvPicPr>
                <a:picLocks noChangeAspect="1"/>
              </p:cNvPicPr>
              <p:nvPr/>
            </p:nvPicPr>
            <p:blipFill rotWithShape="1">
              <a:blip r:embed="rId9">
                <a:duotone>
                  <a:schemeClr val="accent6">
                    <a:shade val="45000"/>
                    <a:satMod val="135000"/>
                  </a:schemeClr>
                  <a:prstClr val="white"/>
                </a:duotone>
                <a:extLst>
                  <a:ext uri="{28A0092B-C50C-407E-A947-70E740481C1C}">
                    <a14:useLocalDpi xmlns:a14="http://schemas.microsoft.com/office/drawing/2010/main" val="0"/>
                  </a:ext>
                </a:extLst>
              </a:blip>
              <a:srcRect r="68530" b="67096"/>
              <a:stretch>
                <a:fillRect/>
              </a:stretch>
            </p:blipFill>
            <p:spPr>
              <a:xfrm>
                <a:off x="1526116" y="6225168"/>
                <a:ext cx="425670" cy="535052"/>
              </a:xfrm>
              <a:prstGeom prst="rect">
                <a:avLst/>
              </a:prstGeom>
            </p:spPr>
          </p:pic>
          <p:pic>
            <p:nvPicPr>
              <p:cNvPr id="64" name="图片 63"/>
              <p:cNvPicPr>
                <a:picLocks noChangeAspect="1"/>
              </p:cNvPicPr>
              <p:nvPr/>
            </p:nvPicPr>
            <p:blipFill rotWithShape="1">
              <a:blip r:embed="rId9">
                <a:duotone>
                  <a:schemeClr val="accent6">
                    <a:shade val="45000"/>
                    <a:satMod val="135000"/>
                  </a:schemeClr>
                  <a:prstClr val="white"/>
                </a:duotone>
                <a:extLst>
                  <a:ext uri="{28A0092B-C50C-407E-A947-70E740481C1C}">
                    <a14:useLocalDpi xmlns:a14="http://schemas.microsoft.com/office/drawing/2010/main" val="0"/>
                  </a:ext>
                </a:extLst>
              </a:blip>
              <a:srcRect r="68530" b="67096"/>
              <a:stretch>
                <a:fillRect/>
              </a:stretch>
            </p:blipFill>
            <p:spPr>
              <a:xfrm>
                <a:off x="2126432" y="6225168"/>
                <a:ext cx="425670" cy="535052"/>
              </a:xfrm>
              <a:prstGeom prst="rect">
                <a:avLst/>
              </a:prstGeom>
            </p:spPr>
          </p:pic>
          <p:sp>
            <p:nvSpPr>
              <p:cNvPr id="65" name="矩形 64"/>
              <p:cNvSpPr/>
              <p:nvPr/>
            </p:nvSpPr>
            <p:spPr>
              <a:xfrm>
                <a:off x="2558818" y="6338806"/>
                <a:ext cx="1443894" cy="306705"/>
              </a:xfrm>
              <a:prstGeom prst="rect">
                <a:avLst/>
              </a:prstGeom>
            </p:spPr>
            <p:txBody>
              <a:bodyPr wrap="square">
                <a:spAutoFit/>
              </a:bodyPr>
              <a:lstStyle/>
              <a:p>
                <a:pPr algn="ctr"/>
                <a:r>
                  <a:rPr lang="zh-CN" altLang="en-US" sz="1400" dirty="0" smtClean="0">
                    <a:latin typeface="微软雅黑" panose="020B0503020204020204" pitchFamily="34" charset="-122"/>
                    <a:ea typeface="微软雅黑" panose="020B0503020204020204" pitchFamily="34" charset="-122"/>
                  </a:rPr>
                  <a:t>数据管理部门</a:t>
                </a:r>
                <a:endParaRPr lang="zh-CN" altLang="en-US" sz="1400" dirty="0">
                  <a:latin typeface="微软雅黑" panose="020B0503020204020204" pitchFamily="34" charset="-122"/>
                  <a:ea typeface="微软雅黑" panose="020B0503020204020204" pitchFamily="34" charset="-122"/>
                </a:endParaRPr>
              </a:p>
            </p:txBody>
          </p:sp>
        </p:grpSp>
      </p:grpSp>
      <p:sp>
        <p:nvSpPr>
          <p:cNvPr id="66" name="左右箭头 65"/>
          <p:cNvSpPr/>
          <p:nvPr/>
        </p:nvSpPr>
        <p:spPr>
          <a:xfrm>
            <a:off x="4024489" y="2379389"/>
            <a:ext cx="1427113" cy="3924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左右箭头 66"/>
          <p:cNvSpPr/>
          <p:nvPr/>
        </p:nvSpPr>
        <p:spPr>
          <a:xfrm rot="5400000">
            <a:off x="2337298" y="4339167"/>
            <a:ext cx="1149470" cy="3924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7252301" y="825903"/>
            <a:ext cx="4954398" cy="5906643"/>
            <a:chOff x="7252301" y="825903"/>
            <a:chExt cx="4954398" cy="5906643"/>
          </a:xfrm>
        </p:grpSpPr>
        <p:sp>
          <p:nvSpPr>
            <p:cNvPr id="69" name="矩形 68"/>
            <p:cNvSpPr/>
            <p:nvPr/>
          </p:nvSpPr>
          <p:spPr>
            <a:xfrm>
              <a:off x="7252301" y="825903"/>
              <a:ext cx="4954398" cy="5906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913765">
                <a:lnSpc>
                  <a:spcPct val="150000"/>
                </a:lnSpc>
                <a:defRPr/>
              </a:pPr>
              <a:r>
                <a:rPr lang="zh-CN" altLang="en-US" sz="1600" b="1" kern="0" dirty="0">
                  <a:solidFill>
                    <a:srgbClr val="C00000"/>
                  </a:solidFill>
                  <a:latin typeface="微软雅黑" panose="020B0503020204020204" pitchFamily="34" charset="-122"/>
                  <a:ea typeface="微软雅黑" panose="020B0503020204020204" pitchFamily="34" charset="-122"/>
                </a:rPr>
                <a:t>平台化</a:t>
              </a:r>
              <a:r>
                <a:rPr lang="zh-CN" altLang="en-US" sz="1600" b="1" kern="0" dirty="0" smtClean="0">
                  <a:solidFill>
                    <a:srgbClr val="C00000"/>
                  </a:solidFill>
                  <a:latin typeface="微软雅黑" panose="020B0503020204020204" pitchFamily="34" charset="-122"/>
                  <a:ea typeface="微软雅黑" panose="020B0503020204020204" pitchFamily="34" charset="-122"/>
                </a:rPr>
                <a:t>建设</a:t>
              </a:r>
              <a:endParaRPr lang="en-US" altLang="zh-CN" sz="1600" b="1" kern="0" dirty="0">
                <a:solidFill>
                  <a:srgbClr val="C00000"/>
                </a:solidFill>
                <a:latin typeface="微软雅黑" panose="020B0503020204020204" pitchFamily="34" charset="-122"/>
                <a:ea typeface="微软雅黑" panose="020B0503020204020204" pitchFamily="34" charset="-122"/>
              </a:endParaRPr>
            </a:p>
            <a:p>
              <a:pPr algn="just" defTabSz="913765">
                <a:lnSpc>
                  <a:spcPct val="150000"/>
                </a:lnSpc>
                <a:defRPr/>
              </a:pPr>
              <a:r>
                <a:rPr lang="zh-CN" altLang="en-US" sz="1400" dirty="0" smtClean="0">
                  <a:solidFill>
                    <a:schemeClr val="tx1"/>
                  </a:solidFill>
                  <a:latin typeface="微软雅黑" panose="020B0503020204020204" pitchFamily="34" charset="-122"/>
                  <a:ea typeface="微软雅黑" panose="020B0503020204020204" pitchFamily="34" charset="-122"/>
                </a:rPr>
                <a:t>打破</a:t>
              </a:r>
              <a:r>
                <a:rPr lang="zh-CN" altLang="en-US" sz="1400" dirty="0">
                  <a:solidFill>
                    <a:schemeClr val="tx1"/>
                  </a:solidFill>
                  <a:latin typeface="微软雅黑" panose="020B0503020204020204" pitchFamily="34" charset="-122"/>
                  <a:ea typeface="微软雅黑" panose="020B0503020204020204" pitchFamily="34" charset="-122"/>
                </a:rPr>
                <a:t>传统的业务边界，基</a:t>
              </a:r>
              <a:r>
                <a:rPr lang="zh-CN" altLang="en-US" sz="1400" dirty="0" smtClean="0">
                  <a:solidFill>
                    <a:schemeClr val="tx1"/>
                  </a:solidFill>
                  <a:latin typeface="微软雅黑" panose="020B0503020204020204" pitchFamily="34" charset="-122"/>
                  <a:ea typeface="微软雅黑" panose="020B0503020204020204" pitchFamily="34" charset="-122"/>
                </a:rPr>
                <a:t>于</a:t>
              </a:r>
              <a:r>
                <a:rPr lang="zh-CN" altLang="en-US" sz="1400" dirty="0">
                  <a:solidFill>
                    <a:schemeClr val="tx1"/>
                  </a:solidFill>
                  <a:latin typeface="微软雅黑" panose="020B0503020204020204" pitchFamily="34" charset="-122"/>
                  <a:ea typeface="微软雅黑" panose="020B0503020204020204" pitchFamily="34" charset="-122"/>
                </a:rPr>
                <a:t>资源平台和数据</a:t>
              </a:r>
              <a:r>
                <a:rPr lang="zh-CN" altLang="en-US" sz="1400" dirty="0" smtClean="0">
                  <a:solidFill>
                    <a:schemeClr val="tx1"/>
                  </a:solidFill>
                  <a:latin typeface="微软雅黑" panose="020B0503020204020204" pitchFamily="34" charset="-122"/>
                  <a:ea typeface="微软雅黑" panose="020B0503020204020204" pitchFamily="34" charset="-122"/>
                </a:rPr>
                <a:t>平台进行建设。</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just" defTabSz="913765">
                <a:lnSpc>
                  <a:spcPct val="150000"/>
                </a:lnSpc>
                <a:defRPr/>
              </a:pPr>
              <a:r>
                <a:rPr lang="en-US" altLang="zh-CN" sz="1400" dirty="0" smtClean="0">
                  <a:solidFill>
                    <a:schemeClr val="tx1"/>
                  </a:solidFill>
                  <a:latin typeface="微软雅黑" panose="020B0503020204020204" pitchFamily="34" charset="-122"/>
                  <a:ea typeface="微软雅黑" panose="020B0503020204020204" pitchFamily="34" charset="-122"/>
                </a:rPr>
                <a:t>1</a:t>
              </a:r>
              <a:r>
                <a:rPr lang="zh-CN" altLang="en-US" sz="1400" dirty="0" smtClean="0">
                  <a:solidFill>
                    <a:schemeClr val="tx1"/>
                  </a:solidFill>
                  <a:latin typeface="微软雅黑" panose="020B0503020204020204" pitchFamily="34" charset="-122"/>
                  <a:ea typeface="微软雅黑" panose="020B0503020204020204" pitchFamily="34" charset="-122"/>
                </a:rPr>
                <a:t>、每项业务有</a:t>
              </a:r>
              <a:r>
                <a:rPr lang="zh-CN" altLang="en-US" sz="1400" b="1" dirty="0" smtClean="0">
                  <a:solidFill>
                    <a:srgbClr val="C00000"/>
                  </a:solidFill>
                  <a:latin typeface="微软雅黑" panose="020B0503020204020204" pitchFamily="34" charset="-122"/>
                  <a:ea typeface="微软雅黑" panose="020B0503020204020204" pitchFamily="34" charset="-122"/>
                </a:rPr>
                <a:t>独立领域</a:t>
              </a:r>
              <a:r>
                <a:rPr lang="zh-CN" altLang="en-US" sz="1400" dirty="0" smtClean="0">
                  <a:solidFill>
                    <a:schemeClr val="tx1"/>
                  </a:solidFill>
                  <a:latin typeface="微软雅黑" panose="020B0503020204020204" pitchFamily="34" charset="-122"/>
                  <a:ea typeface="微软雅黑" panose="020B0503020204020204" pitchFamily="34" charset="-122"/>
                </a:rPr>
                <a:t>，业务研发团队专注业务领域本身；</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just" defTabSz="913765">
                <a:lnSpc>
                  <a:spcPct val="150000"/>
                </a:lnSpc>
                <a:defRPr/>
              </a:pPr>
              <a:r>
                <a:rPr lang="en-US" altLang="zh-CN" sz="1400" dirty="0" smtClean="0">
                  <a:solidFill>
                    <a:schemeClr val="tx1"/>
                  </a:solidFill>
                  <a:latin typeface="微软雅黑" panose="020B0503020204020204" pitchFamily="34" charset="-122"/>
                  <a:ea typeface="微软雅黑" panose="020B0503020204020204" pitchFamily="34" charset="-122"/>
                </a:rPr>
                <a:t>2</a:t>
              </a:r>
              <a:r>
                <a:rPr lang="zh-CN" altLang="en-US" sz="1400" dirty="0" smtClean="0">
                  <a:solidFill>
                    <a:schemeClr val="tx1"/>
                  </a:solidFill>
                  <a:latin typeface="微软雅黑" panose="020B0503020204020204" pitchFamily="34" charset="-122"/>
                  <a:ea typeface="微软雅黑" panose="020B0503020204020204" pitchFamily="34" charset="-122"/>
                </a:rPr>
                <a:t>、资源和数据平台有</a:t>
              </a:r>
              <a:r>
                <a:rPr lang="zh-CN" altLang="en-US" sz="1400" b="1" dirty="0" smtClean="0">
                  <a:solidFill>
                    <a:srgbClr val="C00000"/>
                  </a:solidFill>
                  <a:latin typeface="微软雅黑" panose="020B0503020204020204" pitchFamily="34" charset="-122"/>
                  <a:ea typeface="微软雅黑" panose="020B0503020204020204" pitchFamily="34" charset="-122"/>
                </a:rPr>
                <a:t>独立团队</a:t>
              </a:r>
              <a:r>
                <a:rPr lang="zh-CN" altLang="en-US" sz="1400" dirty="0" smtClean="0">
                  <a:solidFill>
                    <a:schemeClr val="tx1"/>
                  </a:solidFill>
                  <a:latin typeface="微软雅黑" panose="020B0503020204020204" pitchFamily="34" charset="-122"/>
                  <a:ea typeface="微软雅黑" panose="020B0503020204020204" pitchFamily="34" charset="-122"/>
                </a:rPr>
                <a:t>进行维护；</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just" defTabSz="913765">
                <a:lnSpc>
                  <a:spcPct val="150000"/>
                </a:lnSpc>
                <a:defRPr/>
              </a:pPr>
              <a:r>
                <a:rPr lang="en-US" altLang="zh-CN" sz="1400" dirty="0" smtClean="0">
                  <a:solidFill>
                    <a:schemeClr val="tx1"/>
                  </a:solidFill>
                  <a:latin typeface="微软雅黑" panose="020B0503020204020204" pitchFamily="34" charset="-122"/>
                  <a:ea typeface="微软雅黑" panose="020B0503020204020204" pitchFamily="34" charset="-122"/>
                </a:rPr>
                <a:t>3</a:t>
              </a:r>
              <a:r>
                <a:rPr lang="zh-CN" altLang="en-US" sz="1400" dirty="0" smtClean="0">
                  <a:solidFill>
                    <a:schemeClr val="tx1"/>
                  </a:solidFill>
                  <a:latin typeface="微软雅黑" panose="020B0503020204020204" pitchFamily="34" charset="-122"/>
                  <a:ea typeface="微软雅黑" panose="020B0503020204020204" pitchFamily="34" charset="-122"/>
                </a:rPr>
                <a:t>、每个领域的业务建设都可以从资源和数据平台获取共享能力；也都向平台贡献业务能力，</a:t>
              </a:r>
              <a:r>
                <a:rPr lang="zh-CN" altLang="en-US" sz="1400" b="1" dirty="0" smtClean="0">
                  <a:solidFill>
                    <a:srgbClr val="C00000"/>
                  </a:solidFill>
                  <a:latin typeface="微软雅黑" panose="020B0503020204020204" pitchFamily="34" charset="-122"/>
                  <a:ea typeface="微软雅黑" panose="020B0503020204020204" pitchFamily="34" charset="-122"/>
                </a:rPr>
                <a:t>业务与平台共同发展</a:t>
              </a:r>
              <a:r>
                <a:rPr lang="zh-CN" altLang="en-US" sz="1400" dirty="0" smtClean="0">
                  <a:solidFill>
                    <a:schemeClr val="tx1"/>
                  </a:solidFill>
                  <a:latin typeface="微软雅黑" panose="020B0503020204020204" pitchFamily="34" charset="-122"/>
                  <a:ea typeface="微软雅黑" panose="020B0503020204020204" pitchFamily="34" charset="-122"/>
                </a:rPr>
                <a:t>。</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just" defTabSz="913765">
                <a:lnSpc>
                  <a:spcPct val="150000"/>
                </a:lnSpc>
                <a:defRPr/>
              </a:pPr>
              <a:r>
                <a:rPr lang="en-US" altLang="zh-CN" sz="1400" dirty="0" smtClean="0">
                  <a:solidFill>
                    <a:schemeClr val="tx1"/>
                  </a:solidFill>
                  <a:latin typeface="微软雅黑" panose="020B0503020204020204" pitchFamily="34" charset="-122"/>
                  <a:ea typeface="微软雅黑" panose="020B0503020204020204" pitchFamily="34" charset="-122"/>
                </a:rPr>
                <a:t>4</a:t>
              </a:r>
              <a:r>
                <a:rPr lang="zh-CN" altLang="en-US" sz="1400" dirty="0" smtClean="0">
                  <a:solidFill>
                    <a:schemeClr val="tx1"/>
                  </a:solidFill>
                  <a:latin typeface="微软雅黑" panose="020B0503020204020204" pitchFamily="34" charset="-122"/>
                  <a:ea typeface="微软雅黑" panose="020B0503020204020204" pitchFamily="34" charset="-122"/>
                </a:rPr>
                <a:t>、建设具备原生云应用，包括四个方面的能力：</a:t>
              </a:r>
              <a:r>
                <a:rPr lang="zh-CN" altLang="en-US" sz="1400" b="1" dirty="0" smtClean="0">
                  <a:solidFill>
                    <a:srgbClr val="C00000"/>
                  </a:solidFill>
                  <a:latin typeface="微软雅黑" panose="020B0503020204020204" pitchFamily="34" charset="-122"/>
                  <a:ea typeface="微软雅黑" panose="020B0503020204020204" pitchFamily="34" charset="-122"/>
                </a:rPr>
                <a:t>自动化、高可控、可扩展、高可用</a:t>
              </a:r>
              <a:endParaRPr lang="en-US" altLang="zh-CN" sz="1400" b="1" dirty="0">
                <a:solidFill>
                  <a:srgbClr val="C00000"/>
                </a:solidFill>
                <a:latin typeface="微软雅黑" panose="020B0503020204020204" pitchFamily="34" charset="-122"/>
                <a:ea typeface="微软雅黑" panose="020B0503020204020204" pitchFamily="34" charset="-122"/>
              </a:endParaRPr>
            </a:p>
            <a:p>
              <a:pPr algn="just" defTabSz="913765">
                <a:lnSpc>
                  <a:spcPct val="150000"/>
                </a:lnSpc>
                <a:defRPr/>
              </a:pPr>
              <a:r>
                <a:rPr lang="zh-CN" altLang="en-US" sz="1600" b="1" dirty="0" smtClean="0">
                  <a:solidFill>
                    <a:srgbClr val="C00000"/>
                  </a:solidFill>
                  <a:latin typeface="微软雅黑" panose="020B0503020204020204" pitchFamily="34" charset="-122"/>
                  <a:ea typeface="微软雅黑" panose="020B0503020204020204" pitchFamily="34" charset="-122"/>
                </a:rPr>
                <a:t>特点</a:t>
              </a:r>
              <a:endParaRPr lang="en-US" altLang="zh-CN" sz="1600" b="1" dirty="0" smtClean="0">
                <a:solidFill>
                  <a:srgbClr val="C00000"/>
                </a:solidFill>
                <a:latin typeface="微软雅黑" panose="020B0503020204020204" pitchFamily="34" charset="-122"/>
                <a:ea typeface="微软雅黑" panose="020B0503020204020204" pitchFamily="34" charset="-122"/>
              </a:endParaRPr>
            </a:p>
            <a:p>
              <a:pPr algn="just" defTabSz="913765">
                <a:lnSpc>
                  <a:spcPct val="150000"/>
                </a:lnSpc>
                <a:defRPr/>
              </a:pPr>
              <a:r>
                <a:rPr lang="zh-CN" altLang="en-US" sz="1400" b="1" dirty="0" smtClean="0">
                  <a:solidFill>
                    <a:schemeClr val="tx1"/>
                  </a:solidFill>
                  <a:latin typeface="微软雅黑" panose="020B0503020204020204" pitchFamily="34" charset="-122"/>
                  <a:ea typeface="微软雅黑" panose="020B0503020204020204" pitchFamily="34" charset="-122"/>
                </a:rPr>
                <a:t>成本分解、各司其职、专业度高</a:t>
              </a:r>
              <a:endParaRPr lang="en-US" altLang="zh-CN" sz="1400" b="1" dirty="0" smtClean="0">
                <a:solidFill>
                  <a:schemeClr val="tx1"/>
                </a:solidFill>
                <a:latin typeface="微软雅黑" panose="020B0503020204020204" pitchFamily="34" charset="-122"/>
                <a:ea typeface="微软雅黑" panose="020B0503020204020204" pitchFamily="34" charset="-122"/>
              </a:endParaRPr>
            </a:p>
            <a:p>
              <a:pPr algn="just" defTabSz="913765">
                <a:lnSpc>
                  <a:spcPct val="150000"/>
                </a:lnSpc>
                <a:defRPr/>
              </a:pPr>
              <a:endParaRPr lang="en-US" altLang="zh-CN" sz="1400" b="1" dirty="0">
                <a:solidFill>
                  <a:schemeClr val="tx1"/>
                </a:solidFill>
                <a:latin typeface="微软雅黑" panose="020B0503020204020204" pitchFamily="34" charset="-122"/>
                <a:ea typeface="微软雅黑" panose="020B0503020204020204" pitchFamily="34" charset="-122"/>
              </a:endParaRPr>
            </a:p>
            <a:p>
              <a:pPr algn="just" defTabSz="913765">
                <a:lnSpc>
                  <a:spcPct val="150000"/>
                </a:lnSpc>
                <a:defRPr/>
              </a:pPr>
              <a:endParaRPr lang="en-US" altLang="zh-CN" sz="1400" b="1" dirty="0" smtClean="0">
                <a:solidFill>
                  <a:schemeClr val="tx1"/>
                </a:solidFill>
                <a:latin typeface="微软雅黑" panose="020B0503020204020204" pitchFamily="34" charset="-122"/>
                <a:ea typeface="微软雅黑" panose="020B0503020204020204" pitchFamily="34" charset="-122"/>
              </a:endParaRPr>
            </a:p>
            <a:p>
              <a:pPr algn="just" defTabSz="913765">
                <a:lnSpc>
                  <a:spcPct val="150000"/>
                </a:lnSpc>
                <a:defRPr/>
              </a:pPr>
              <a:r>
                <a:rPr lang="zh-CN" altLang="en-US" sz="1600" b="1" kern="0" dirty="0" smtClean="0">
                  <a:solidFill>
                    <a:srgbClr val="C00000"/>
                  </a:solidFill>
                  <a:latin typeface="微软雅黑" panose="020B0503020204020204" pitchFamily="34" charset="-122"/>
                  <a:ea typeface="微软雅黑" panose="020B0503020204020204" pitchFamily="34" charset="-122"/>
                </a:rPr>
                <a:t>标准化系统</a:t>
              </a:r>
              <a:endParaRPr lang="en-US" altLang="zh-CN" sz="1400" b="1" kern="0" dirty="0">
                <a:solidFill>
                  <a:srgbClr val="C00000"/>
                </a:solidFill>
                <a:latin typeface="微软雅黑" panose="020B0503020204020204" pitchFamily="34" charset="-122"/>
                <a:ea typeface="微软雅黑" panose="020B0503020204020204" pitchFamily="34" charset="-122"/>
              </a:endParaRPr>
            </a:p>
            <a:p>
              <a:pPr algn="just" defTabSz="913765">
                <a:lnSpc>
                  <a:spcPct val="150000"/>
                </a:lnSpc>
                <a:defRPr/>
              </a:pPr>
              <a:r>
                <a:rPr lang="zh-CN" altLang="en-US" sz="1400" dirty="0" smtClean="0">
                  <a:solidFill>
                    <a:schemeClr val="tx1"/>
                  </a:solidFill>
                  <a:latin typeface="微软雅黑" panose="020B0503020204020204" pitchFamily="34" charset="-122"/>
                  <a:ea typeface="微软雅黑" panose="020B0503020204020204" pitchFamily="34" charset="-122"/>
                </a:rPr>
                <a:t>一</a:t>
              </a:r>
              <a:r>
                <a:rPr lang="zh-CN" altLang="en-US" sz="1400" dirty="0">
                  <a:solidFill>
                    <a:schemeClr val="tx1"/>
                  </a:solidFill>
                  <a:latin typeface="微软雅黑" panose="020B0503020204020204" pitchFamily="34" charset="-122"/>
                  <a:ea typeface="微软雅黑" panose="020B0503020204020204" pitchFamily="34" charset="-122"/>
                </a:rPr>
                <a:t>套</a:t>
              </a:r>
              <a:r>
                <a:rPr lang="zh-CN" altLang="en-US" sz="1400" dirty="0" smtClean="0">
                  <a:solidFill>
                    <a:schemeClr val="tx1"/>
                  </a:solidFill>
                  <a:latin typeface="微软雅黑" panose="020B0503020204020204" pitchFamily="34" charset="-122"/>
                  <a:ea typeface="微软雅黑" panose="020B0503020204020204" pitchFamily="34" charset="-122"/>
                </a:rPr>
                <a:t>系统具备独立的业务领域，但在资源和数据方面都对外以标准平台的形式开放共享。</a:t>
              </a:r>
              <a:endParaRPr lang="en-US" altLang="zh-CN" sz="1400" dirty="0">
                <a:solidFill>
                  <a:schemeClr val="tx1"/>
                </a:solidFill>
                <a:latin typeface="微软雅黑" panose="020B0503020204020204" pitchFamily="34" charset="-122"/>
                <a:ea typeface="微软雅黑" panose="020B0503020204020204" pitchFamily="34" charset="-122"/>
              </a:endParaRPr>
            </a:p>
            <a:p>
              <a:pPr algn="just" defTabSz="913765">
                <a:lnSpc>
                  <a:spcPct val="150000"/>
                </a:lnSpc>
                <a:defRPr/>
              </a:pPr>
              <a:r>
                <a:rPr lang="zh-CN" altLang="en-US" sz="1600" b="1" dirty="0" smtClean="0">
                  <a:solidFill>
                    <a:srgbClr val="C00000"/>
                  </a:solidFill>
                  <a:latin typeface="微软雅黑" panose="020B0503020204020204" pitchFamily="34" charset="-122"/>
                  <a:ea typeface="微软雅黑" panose="020B0503020204020204" pitchFamily="34" charset="-122"/>
                </a:rPr>
                <a:t>特点</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pPr algn="just" defTabSz="913765">
                <a:lnSpc>
                  <a:spcPct val="150000"/>
                </a:lnSpc>
                <a:defRPr/>
              </a:pPr>
              <a:r>
                <a:rPr lang="zh-CN" altLang="en-US" sz="1400" b="1" dirty="0" smtClean="0">
                  <a:solidFill>
                    <a:schemeClr val="tx1"/>
                  </a:solidFill>
                  <a:latin typeface="微软雅黑" panose="020B0503020204020204" pitchFamily="34" charset="-122"/>
                  <a:ea typeface="微软雅黑" panose="020B0503020204020204" pitchFamily="34" charset="-122"/>
                </a:rPr>
                <a:t>只保持业务边界、</a:t>
              </a:r>
              <a:r>
                <a:rPr lang="zh-CN" altLang="en-US" sz="1400" b="1" dirty="0">
                  <a:solidFill>
                    <a:schemeClr val="tx1"/>
                  </a:solidFill>
                  <a:latin typeface="微软雅黑" panose="020B0503020204020204" pitchFamily="34" charset="-122"/>
                  <a:ea typeface="微软雅黑" panose="020B0503020204020204" pitchFamily="34" charset="-122"/>
                </a:rPr>
                <a:t>共享</a:t>
              </a:r>
              <a:r>
                <a:rPr lang="zh-CN" altLang="en-US" sz="1400" b="1" dirty="0" smtClean="0">
                  <a:solidFill>
                    <a:schemeClr val="tx1"/>
                  </a:solidFill>
                  <a:latin typeface="微软雅黑" panose="020B0503020204020204" pitchFamily="34" charset="-122"/>
                  <a:ea typeface="微软雅黑" panose="020B0503020204020204" pitchFamily="34" charset="-122"/>
                </a:rPr>
                <a:t>度高、扩展</a:t>
              </a:r>
              <a:r>
                <a:rPr lang="zh-CN" altLang="en-US" sz="1400" b="1" dirty="0">
                  <a:solidFill>
                    <a:schemeClr val="tx1"/>
                  </a:solidFill>
                  <a:latin typeface="微软雅黑" panose="020B0503020204020204" pitchFamily="34" charset="-122"/>
                  <a:ea typeface="微软雅黑" panose="020B0503020204020204" pitchFamily="34" charset="-122"/>
                </a:rPr>
                <a:t>容易</a:t>
              </a:r>
              <a:r>
                <a:rPr lang="zh-CN" altLang="en-US" sz="1400" b="1" dirty="0" smtClean="0">
                  <a:solidFill>
                    <a:schemeClr val="tx1"/>
                  </a:solidFill>
                  <a:latin typeface="微软雅黑" panose="020B0503020204020204" pitchFamily="34" charset="-122"/>
                  <a:ea typeface="微软雅黑" panose="020B0503020204020204" pitchFamily="34" charset="-122"/>
                </a:rPr>
                <a:t>、可持续迭代发展</a:t>
              </a:r>
              <a:endParaRPr lang="en-US" altLang="zh-CN" sz="1400" b="1" dirty="0">
                <a:solidFill>
                  <a:schemeClr val="tx1"/>
                </a:solidFill>
                <a:latin typeface="微软雅黑" panose="020B0503020204020204" pitchFamily="34" charset="-122"/>
                <a:ea typeface="微软雅黑" panose="020B0503020204020204" pitchFamily="34" charset="-122"/>
              </a:endParaRPr>
            </a:p>
            <a:p>
              <a:pPr algn="just" defTabSz="913765">
                <a:lnSpc>
                  <a:spcPct val="150000"/>
                </a:lnSpc>
                <a:defRPr/>
              </a:pPr>
              <a:endParaRPr lang="en-US" altLang="zh-CN" sz="1400" b="1" dirty="0">
                <a:solidFill>
                  <a:schemeClr val="tx1"/>
                </a:solidFill>
                <a:latin typeface="微软雅黑" panose="020B0503020204020204" pitchFamily="34" charset="-122"/>
                <a:ea typeface="微软雅黑" panose="020B0503020204020204" pitchFamily="34" charset="-122"/>
              </a:endParaRPr>
            </a:p>
            <a:p>
              <a:pPr algn="just" defTabSz="913765">
                <a:lnSpc>
                  <a:spcPct val="150000"/>
                </a:lnSpc>
                <a:defRPr/>
              </a:pP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0" name="下箭头 69"/>
            <p:cNvSpPr/>
            <p:nvPr/>
          </p:nvSpPr>
          <p:spPr>
            <a:xfrm>
              <a:off x="9314109" y="4678306"/>
              <a:ext cx="609600" cy="670745"/>
            </a:xfrm>
            <a:prstGeom prst="downArrow">
              <a:avLst/>
            </a:prstGeom>
            <a:solidFill>
              <a:schemeClr val="bg1">
                <a:lumMod val="75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p>
          </p:txBody>
        </p:sp>
      </p:grpSp>
      <p:pic>
        <p:nvPicPr>
          <p:cNvPr id="71"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0705" y="1241304"/>
            <a:ext cx="1559823" cy="1623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矩形 71"/>
          <p:cNvSpPr/>
          <p:nvPr/>
        </p:nvSpPr>
        <p:spPr>
          <a:xfrm>
            <a:off x="2279435" y="2067689"/>
            <a:ext cx="3863613" cy="3419074"/>
          </a:xfrm>
          <a:prstGeom prst="rect">
            <a:avLst/>
          </a:prstGeom>
          <a:solidFill>
            <a:srgbClr val="7030A0">
              <a:alpha val="28000"/>
            </a:srgbClr>
          </a:solidFill>
          <a:ln>
            <a:solidFill>
              <a:schemeClr val="dk1">
                <a:alpha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业务</a:t>
            </a:r>
            <a:r>
              <a:rPr lang="zh-CN" altLang="en-US" sz="2400" b="1" dirty="0" smtClean="0">
                <a:solidFill>
                  <a:schemeClr val="tx1"/>
                </a:solidFill>
                <a:latin typeface="微软雅黑" panose="020B0503020204020204" pitchFamily="34" charset="-122"/>
                <a:ea typeface="微软雅黑" panose="020B0503020204020204" pitchFamily="34" charset="-122"/>
              </a:rPr>
              <a:t>系统建设的范围</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73" name="云形 72"/>
          <p:cNvSpPr/>
          <p:nvPr/>
        </p:nvSpPr>
        <p:spPr>
          <a:xfrm>
            <a:off x="410548" y="2379378"/>
            <a:ext cx="6281831" cy="3088343"/>
          </a:xfrm>
          <a:prstGeom prst="cloud">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smtClean="0">
                <a:solidFill>
                  <a:schemeClr val="tx1"/>
                </a:solidFill>
                <a:latin typeface="微软雅黑" panose="020B0503020204020204" pitchFamily="34" charset="-122"/>
                <a:ea typeface="微软雅黑" panose="020B0503020204020204" pitchFamily="34" charset="-122"/>
              </a:rPr>
              <a:t>PaaS</a:t>
            </a:r>
            <a:r>
              <a:rPr lang="zh-CN" altLang="en-US" sz="2400" dirty="0" smtClean="0">
                <a:solidFill>
                  <a:schemeClr val="tx1"/>
                </a:solidFill>
                <a:latin typeface="微软雅黑" panose="020B0503020204020204" pitchFamily="34" charset="-122"/>
                <a:ea typeface="微软雅黑" panose="020B0503020204020204" pitchFamily="34" charset="-122"/>
              </a:rPr>
              <a:t>的</a:t>
            </a:r>
            <a:r>
              <a:rPr lang="en-US" altLang="zh-CN" sz="2400" dirty="0" smtClean="0">
                <a:solidFill>
                  <a:schemeClr val="tx1"/>
                </a:solidFill>
                <a:latin typeface="微软雅黑" panose="020B0503020204020204" pitchFamily="34" charset="-122"/>
                <a:ea typeface="微软雅黑" panose="020B0503020204020204" pitchFamily="34" charset="-122"/>
              </a:rPr>
              <a:t>Docker</a:t>
            </a:r>
            <a:r>
              <a:rPr lang="zh-CN" altLang="en-US" sz="2400" dirty="0" smtClean="0">
                <a:solidFill>
                  <a:schemeClr val="tx1"/>
                </a:solidFill>
                <a:latin typeface="微软雅黑" panose="020B0503020204020204" pitchFamily="34" charset="-122"/>
                <a:ea typeface="微软雅黑" panose="020B0503020204020204" pitchFamily="34" charset="-122"/>
              </a:rPr>
              <a:t>云原生应用</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down)">
                                      <p:cBhvr>
                                        <p:cTn id="20" dur="500"/>
                                        <p:tgtEl>
                                          <p:spTgt spid="22"/>
                                        </p:tgtEl>
                                      </p:cBhvr>
                                    </p:animEffect>
                                  </p:childTnLst>
                                </p:cTn>
                              </p:par>
                              <p:par>
                                <p:cTn id="21" presetID="22" presetClass="entr" presetSubtype="4"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wipe(down)">
                                      <p:cBhvr>
                                        <p:cTn id="23" dur="500"/>
                                        <p:tgtEl>
                                          <p:spTgt spid="71"/>
                                        </p:tgtEl>
                                      </p:cBhvr>
                                    </p:animEffect>
                                  </p:childTnLst>
                                </p:cTn>
                              </p:par>
                              <p:par>
                                <p:cTn id="24" presetID="22" presetClass="entr" presetSubtype="4"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down)">
                                      <p:cBhvr>
                                        <p:cTn id="26" dur="500"/>
                                        <p:tgtEl>
                                          <p:spTgt spid="28"/>
                                        </p:tgtEl>
                                      </p:cBhvr>
                                    </p:animEffect>
                                  </p:childTnLst>
                                </p:cTn>
                              </p:par>
                              <p:par>
                                <p:cTn id="27" presetID="22" presetClass="entr" presetSubtype="4"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barn(inVertical)">
                                      <p:cBhvr>
                                        <p:cTn id="37" dur="500"/>
                                        <p:tgtEl>
                                          <p:spTgt spid="66"/>
                                        </p:tgtEl>
                                      </p:cBhvr>
                                    </p:animEffect>
                                  </p:childTnLst>
                                </p:cTn>
                              </p:par>
                              <p:par>
                                <p:cTn id="38" presetID="16" presetClass="entr" presetSubtype="42"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barn(outHorizontal)">
                                      <p:cBhvr>
                                        <p:cTn id="40" dur="500"/>
                                        <p:tgtEl>
                                          <p:spTgt spid="67"/>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heel(1)">
                                      <p:cBhvr>
                                        <p:cTn id="45" dur="1000"/>
                                        <p:tgtEl>
                                          <p:spTgt spid="72"/>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1000"/>
                                        <p:tgtEl>
                                          <p:spTgt spid="73"/>
                                        </p:tgtEl>
                                      </p:cBhvr>
                                    </p:animEffect>
                                    <p:anim calcmode="lin" valueType="num">
                                      <p:cBhvr>
                                        <p:cTn id="51" dur="1000" fill="hold"/>
                                        <p:tgtEl>
                                          <p:spTgt spid="73"/>
                                        </p:tgtEl>
                                        <p:attrNameLst>
                                          <p:attrName>ppt_x</p:attrName>
                                        </p:attrNameLst>
                                      </p:cBhvr>
                                      <p:tavLst>
                                        <p:tav tm="0">
                                          <p:val>
                                            <p:strVal val="#ppt_x"/>
                                          </p:val>
                                        </p:tav>
                                        <p:tav tm="100000">
                                          <p:val>
                                            <p:strVal val="#ppt_x"/>
                                          </p:val>
                                        </p:tav>
                                      </p:tavLst>
                                    </p:anim>
                                    <p:anim calcmode="lin" valueType="num">
                                      <p:cBhvr>
                                        <p:cTn id="52"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wipe(up)">
                                      <p:cBhvr>
                                        <p:cTn id="57" dur="500"/>
                                        <p:tgtEl>
                                          <p:spTgt spid="68"/>
                                        </p:tgtEl>
                                      </p:cBhvr>
                                    </p:animEffect>
                                  </p:childTnLst>
                                </p:cTn>
                              </p:par>
                              <p:par>
                                <p:cTn id="58" presetID="10" presetClass="exit" presetSubtype="0" fill="hold" grpId="1" nodeType="withEffect">
                                  <p:stCondLst>
                                    <p:cond delay="0"/>
                                  </p:stCondLst>
                                  <p:childTnLst>
                                    <p:animEffect transition="out" filter="fade">
                                      <p:cBhvr>
                                        <p:cTn id="59" dur="500"/>
                                        <p:tgtEl>
                                          <p:spTgt spid="73"/>
                                        </p:tgtEl>
                                      </p:cBhvr>
                                    </p:animEffect>
                                    <p:set>
                                      <p:cBhvr>
                                        <p:cTn id="60" dur="1" fill="hold">
                                          <p:stCondLst>
                                            <p:cond delay="499"/>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67" grpId="0" bldLvl="0" animBg="1"/>
      <p:bldP spid="72" grpId="0" bldLvl="0" animBg="1"/>
      <p:bldP spid="73" grpId="0" bldLvl="0" animBg="1"/>
      <p:bldP spid="73" grpId="1"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39875" y="31750"/>
            <a:ext cx="5003800" cy="892175"/>
          </a:xfrm>
        </p:spPr>
        <p:txBody>
          <a:bodyPr vert="horz" lIns="91440" tIns="45720" rIns="91440" bIns="45720" rtlCol="0" anchor="ctr">
            <a:normAutofit/>
          </a:bodyPr>
          <a:lstStyle/>
          <a:p>
            <a:pPr lvl="0" algn="l"/>
            <a:r>
              <a:rPr lang="zh-CN" altLang="en-US" sz="2800" dirty="0" smtClean="0">
                <a:solidFill>
                  <a:schemeClr val="accent3">
                    <a:lumMod val="50000"/>
                  </a:schemeClr>
                </a:solidFill>
                <a:latin typeface="微软雅黑" panose="020B0503020204020204" pitchFamily="34" charset="-122"/>
                <a:ea typeface="微软雅黑" panose="020B0503020204020204" pitchFamily="34" charset="-122"/>
                <a:cs typeface="+mn-cs"/>
                <a:sym typeface="+mn-ea"/>
              </a:rPr>
              <a:t>平台化应用开发运维模式优化</a:t>
            </a:r>
          </a:p>
        </p:txBody>
      </p:sp>
      <p:sp>
        <p:nvSpPr>
          <p:cNvPr id="3" name="矩形 2"/>
          <p:cNvSpPr/>
          <p:nvPr/>
        </p:nvSpPr>
        <p:spPr>
          <a:xfrm>
            <a:off x="1039976" y="892836"/>
            <a:ext cx="999460" cy="5223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项目申请</a:t>
            </a:r>
            <a:endParaRPr lang="zh-CN" altLang="en-US" sz="1600" dirty="0">
              <a:latin typeface="微软雅黑" panose="020B0503020204020204" pitchFamily="34" charset="-122"/>
              <a:ea typeface="微软雅黑" panose="020B0503020204020204" pitchFamily="34" charset="-122"/>
            </a:endParaRPr>
          </a:p>
        </p:txBody>
      </p:sp>
      <p:sp>
        <p:nvSpPr>
          <p:cNvPr id="4" name="矩形 3"/>
          <p:cNvSpPr/>
          <p:nvPr/>
        </p:nvSpPr>
        <p:spPr>
          <a:xfrm>
            <a:off x="1039976" y="1636277"/>
            <a:ext cx="999460" cy="5223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容器申请</a:t>
            </a:r>
            <a:endParaRPr lang="zh-CN" altLang="en-US" sz="1600" dirty="0">
              <a:latin typeface="微软雅黑" panose="020B0503020204020204" pitchFamily="34" charset="-122"/>
              <a:ea typeface="微软雅黑" panose="020B0503020204020204" pitchFamily="34" charset="-122"/>
            </a:endParaRPr>
          </a:p>
        </p:txBody>
      </p:sp>
      <p:sp>
        <p:nvSpPr>
          <p:cNvPr id="5" name="矩形 4"/>
          <p:cNvSpPr/>
          <p:nvPr/>
        </p:nvSpPr>
        <p:spPr>
          <a:xfrm>
            <a:off x="1039976" y="3935506"/>
            <a:ext cx="999460" cy="4982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应用开发</a:t>
            </a:r>
            <a:endParaRPr lang="zh-CN" altLang="en-US" sz="1600" dirty="0">
              <a:latin typeface="微软雅黑" panose="020B0503020204020204" pitchFamily="34" charset="-122"/>
              <a:ea typeface="微软雅黑" panose="020B0503020204020204" pitchFamily="34" charset="-122"/>
            </a:endParaRPr>
          </a:p>
        </p:txBody>
      </p:sp>
      <p:sp>
        <p:nvSpPr>
          <p:cNvPr id="6" name="矩形 5"/>
          <p:cNvSpPr/>
          <p:nvPr/>
        </p:nvSpPr>
        <p:spPr>
          <a:xfrm>
            <a:off x="2268782" y="3299266"/>
            <a:ext cx="999460" cy="498263"/>
          </a:xfrm>
          <a:prstGeom prst="rect">
            <a:avLst/>
          </a:prstGeom>
          <a:solidFill>
            <a:srgbClr val="FF99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镜像上传</a:t>
            </a:r>
            <a:endParaRPr lang="zh-CN" altLang="en-US" sz="1600" dirty="0">
              <a:latin typeface="微软雅黑" panose="020B0503020204020204" pitchFamily="34" charset="-122"/>
              <a:ea typeface="微软雅黑" panose="020B0503020204020204" pitchFamily="34" charset="-122"/>
            </a:endParaRPr>
          </a:p>
        </p:txBody>
      </p:sp>
      <p:sp>
        <p:nvSpPr>
          <p:cNvPr id="7" name="矩形 6"/>
          <p:cNvSpPr/>
          <p:nvPr/>
        </p:nvSpPr>
        <p:spPr>
          <a:xfrm>
            <a:off x="2268782" y="2418224"/>
            <a:ext cx="999460" cy="49826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容器交付</a:t>
            </a:r>
          </a:p>
        </p:txBody>
      </p:sp>
      <p:sp>
        <p:nvSpPr>
          <p:cNvPr id="8" name="矩形 7"/>
          <p:cNvSpPr/>
          <p:nvPr/>
        </p:nvSpPr>
        <p:spPr>
          <a:xfrm>
            <a:off x="1039976" y="4665626"/>
            <a:ext cx="999460" cy="5195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应用测试</a:t>
            </a:r>
            <a:endParaRPr lang="zh-CN" altLang="en-US" sz="1600" dirty="0">
              <a:latin typeface="微软雅黑" panose="020B0503020204020204" pitchFamily="34" charset="-122"/>
              <a:ea typeface="微软雅黑" panose="020B0503020204020204" pitchFamily="34" charset="-122"/>
            </a:endParaRPr>
          </a:p>
        </p:txBody>
      </p:sp>
      <p:sp>
        <p:nvSpPr>
          <p:cNvPr id="9" name="矩形 8"/>
          <p:cNvSpPr/>
          <p:nvPr/>
        </p:nvSpPr>
        <p:spPr>
          <a:xfrm>
            <a:off x="1039976" y="6168361"/>
            <a:ext cx="999460" cy="519511"/>
          </a:xfrm>
          <a:prstGeom prst="rect">
            <a:avLst/>
          </a:prstGeom>
          <a:solidFill>
            <a:srgbClr val="FF99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系统运维</a:t>
            </a:r>
            <a:endParaRPr lang="zh-CN" altLang="en-US" sz="1600" dirty="0">
              <a:latin typeface="微软雅黑" panose="020B0503020204020204" pitchFamily="34" charset="-122"/>
              <a:ea typeface="微软雅黑" panose="020B0503020204020204" pitchFamily="34" charset="-122"/>
            </a:endParaRPr>
          </a:p>
        </p:txBody>
      </p:sp>
      <p:sp>
        <p:nvSpPr>
          <p:cNvPr id="10" name="矩形 9"/>
          <p:cNvSpPr/>
          <p:nvPr/>
        </p:nvSpPr>
        <p:spPr>
          <a:xfrm>
            <a:off x="1039976" y="5416994"/>
            <a:ext cx="999460" cy="519511"/>
          </a:xfrm>
          <a:prstGeom prst="rect">
            <a:avLst/>
          </a:prstGeom>
          <a:solidFill>
            <a:srgbClr val="FF99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镜像部署</a:t>
            </a:r>
            <a:endParaRPr lang="zh-CN" altLang="en-US" sz="1600" dirty="0">
              <a:latin typeface="微软雅黑" panose="020B0503020204020204" pitchFamily="34" charset="-122"/>
              <a:ea typeface="微软雅黑" panose="020B0503020204020204" pitchFamily="34" charset="-122"/>
            </a:endParaRPr>
          </a:p>
        </p:txBody>
      </p:sp>
      <p:sp>
        <p:nvSpPr>
          <p:cNvPr id="11" name="椭圆 10"/>
          <p:cNvSpPr/>
          <p:nvPr/>
        </p:nvSpPr>
        <p:spPr>
          <a:xfrm>
            <a:off x="2522190" y="3978888"/>
            <a:ext cx="435935" cy="4114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550544" y="4719632"/>
            <a:ext cx="435935" cy="4114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550544" y="5402426"/>
            <a:ext cx="435935" cy="4114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a:stCxn id="3" idx="2"/>
            <a:endCxn id="4" idx="0"/>
          </p:cNvCxnSpPr>
          <p:nvPr/>
        </p:nvCxnSpPr>
        <p:spPr>
          <a:xfrm>
            <a:off x="1539706" y="1415228"/>
            <a:ext cx="0" cy="22104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5" name="直接箭头连接符 14"/>
          <p:cNvCxnSpPr>
            <a:stCxn id="4" idx="2"/>
            <a:endCxn id="7" idx="1"/>
          </p:cNvCxnSpPr>
          <p:nvPr/>
        </p:nvCxnSpPr>
        <p:spPr>
          <a:xfrm>
            <a:off x="1539706" y="2158669"/>
            <a:ext cx="729076" cy="5086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6" name="直接箭头连接符 15"/>
          <p:cNvCxnSpPr>
            <a:stCxn id="4" idx="2"/>
            <a:endCxn id="5" idx="0"/>
          </p:cNvCxnSpPr>
          <p:nvPr/>
        </p:nvCxnSpPr>
        <p:spPr>
          <a:xfrm>
            <a:off x="1539706" y="2158669"/>
            <a:ext cx="0" cy="177683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7" name="直接箭头连接符 16"/>
          <p:cNvCxnSpPr>
            <a:stCxn id="7" idx="2"/>
            <a:endCxn id="6" idx="0"/>
          </p:cNvCxnSpPr>
          <p:nvPr/>
        </p:nvCxnSpPr>
        <p:spPr>
          <a:xfrm>
            <a:off x="2768512" y="2916487"/>
            <a:ext cx="0" cy="38277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8" name="直接箭头连接符 17"/>
          <p:cNvCxnSpPr>
            <a:stCxn id="11" idx="2"/>
            <a:endCxn id="5" idx="3"/>
          </p:cNvCxnSpPr>
          <p:nvPr/>
        </p:nvCxnSpPr>
        <p:spPr>
          <a:xfrm flipH="1">
            <a:off x="2039436" y="4184637"/>
            <a:ext cx="482754" cy="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9" name="肘形连接符 18"/>
          <p:cNvCxnSpPr>
            <a:stCxn id="6" idx="3"/>
            <a:endCxn id="11" idx="6"/>
          </p:cNvCxnSpPr>
          <p:nvPr/>
        </p:nvCxnSpPr>
        <p:spPr>
          <a:xfrm flipH="1">
            <a:off x="2958125" y="3548398"/>
            <a:ext cx="310117" cy="636239"/>
          </a:xfrm>
          <a:prstGeom prst="bentConnector3">
            <a:avLst>
              <a:gd name="adj1" fmla="val -73714"/>
            </a:avLst>
          </a:prstGeom>
          <a:ln>
            <a:tailEnd type="arrow"/>
          </a:ln>
        </p:spPr>
        <p:style>
          <a:lnRef idx="3">
            <a:schemeClr val="dk1"/>
          </a:lnRef>
          <a:fillRef idx="0">
            <a:schemeClr val="dk1"/>
          </a:fillRef>
          <a:effectRef idx="2">
            <a:schemeClr val="dk1"/>
          </a:effectRef>
          <a:fontRef idx="minor">
            <a:schemeClr val="tx1"/>
          </a:fontRef>
        </p:style>
      </p:cxnSp>
      <p:cxnSp>
        <p:nvCxnSpPr>
          <p:cNvPr id="20" name="肘形连接符 19"/>
          <p:cNvCxnSpPr>
            <a:stCxn id="6" idx="3"/>
            <a:endCxn id="12" idx="6"/>
          </p:cNvCxnSpPr>
          <p:nvPr/>
        </p:nvCxnSpPr>
        <p:spPr>
          <a:xfrm flipH="1">
            <a:off x="2986479" y="3548398"/>
            <a:ext cx="281763" cy="1376983"/>
          </a:xfrm>
          <a:prstGeom prst="bentConnector3">
            <a:avLst>
              <a:gd name="adj1" fmla="val -81132"/>
            </a:avLst>
          </a:prstGeom>
          <a:ln>
            <a:tailEnd type="arrow"/>
          </a:ln>
        </p:spPr>
        <p:style>
          <a:lnRef idx="3">
            <a:schemeClr val="dk1"/>
          </a:lnRef>
          <a:fillRef idx="0">
            <a:schemeClr val="dk1"/>
          </a:fillRef>
          <a:effectRef idx="2">
            <a:schemeClr val="dk1"/>
          </a:effectRef>
          <a:fontRef idx="minor">
            <a:schemeClr val="tx1"/>
          </a:fontRef>
        </p:style>
      </p:cxnSp>
      <p:cxnSp>
        <p:nvCxnSpPr>
          <p:cNvPr id="21" name="肘形连接符 20"/>
          <p:cNvCxnSpPr>
            <a:stCxn id="6" idx="3"/>
            <a:endCxn id="13" idx="6"/>
          </p:cNvCxnSpPr>
          <p:nvPr/>
        </p:nvCxnSpPr>
        <p:spPr>
          <a:xfrm flipH="1">
            <a:off x="2986479" y="3548398"/>
            <a:ext cx="281763" cy="2059777"/>
          </a:xfrm>
          <a:prstGeom prst="bentConnector3">
            <a:avLst>
              <a:gd name="adj1" fmla="val -81132"/>
            </a:avLst>
          </a:prstGeom>
          <a:ln>
            <a:tailEnd type="arrow"/>
          </a:ln>
        </p:spPr>
        <p:style>
          <a:lnRef idx="3">
            <a:schemeClr val="dk1"/>
          </a:lnRef>
          <a:fillRef idx="0">
            <a:schemeClr val="dk1"/>
          </a:fillRef>
          <a:effectRef idx="2">
            <a:schemeClr val="dk1"/>
          </a:effectRef>
          <a:fontRef idx="minor">
            <a:schemeClr val="tx1"/>
          </a:fontRef>
        </p:style>
      </p:cxnSp>
      <p:cxnSp>
        <p:nvCxnSpPr>
          <p:cNvPr id="22" name="直接箭头连接符 21"/>
          <p:cNvCxnSpPr>
            <a:stCxn id="12" idx="2"/>
            <a:endCxn id="8" idx="3"/>
          </p:cNvCxnSpPr>
          <p:nvPr/>
        </p:nvCxnSpPr>
        <p:spPr>
          <a:xfrm flipH="1">
            <a:off x="2039436" y="4925381"/>
            <a:ext cx="511108" cy="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3" name="直接箭头连接符 22"/>
          <p:cNvCxnSpPr>
            <a:stCxn id="13" idx="2"/>
          </p:cNvCxnSpPr>
          <p:nvPr/>
        </p:nvCxnSpPr>
        <p:spPr>
          <a:xfrm flipH="1" flipV="1">
            <a:off x="2039436" y="5608174"/>
            <a:ext cx="511108" cy="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4" name="直接箭头连接符 23"/>
          <p:cNvCxnSpPr>
            <a:stCxn id="10" idx="2"/>
            <a:endCxn id="9" idx="0"/>
          </p:cNvCxnSpPr>
          <p:nvPr/>
        </p:nvCxnSpPr>
        <p:spPr>
          <a:xfrm>
            <a:off x="1539706" y="5936505"/>
            <a:ext cx="0" cy="23185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8" name="直接连接符 27"/>
          <p:cNvCxnSpPr/>
          <p:nvPr/>
        </p:nvCxnSpPr>
        <p:spPr>
          <a:xfrm>
            <a:off x="661474" y="3061495"/>
            <a:ext cx="318976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9" name="直接连接符 28"/>
          <p:cNvCxnSpPr/>
          <p:nvPr/>
        </p:nvCxnSpPr>
        <p:spPr>
          <a:xfrm>
            <a:off x="700106" y="6052433"/>
            <a:ext cx="3189768" cy="0"/>
          </a:xfrm>
          <a:prstGeom prst="line">
            <a:avLst/>
          </a:prstGeom>
        </p:spPr>
        <p:style>
          <a:lnRef idx="3">
            <a:schemeClr val="accent2"/>
          </a:lnRef>
          <a:fillRef idx="0">
            <a:schemeClr val="accent2"/>
          </a:fillRef>
          <a:effectRef idx="2">
            <a:schemeClr val="accent2"/>
          </a:effectRef>
          <a:fontRef idx="minor">
            <a:schemeClr val="tx1"/>
          </a:fontRef>
        </p:style>
      </p:cxnSp>
      <p:sp>
        <p:nvSpPr>
          <p:cNvPr id="30" name="线形标注 1(带强调线) 29"/>
          <p:cNvSpPr/>
          <p:nvPr/>
        </p:nvSpPr>
        <p:spPr>
          <a:xfrm>
            <a:off x="4270436" y="1475711"/>
            <a:ext cx="1818167" cy="956301"/>
          </a:xfrm>
          <a:prstGeom prst="accentCallout1">
            <a:avLst>
              <a:gd name="adj1" fmla="val 77678"/>
              <a:gd name="adj2" fmla="val -7748"/>
              <a:gd name="adj3" fmla="val 117241"/>
              <a:gd name="adj4" fmla="val -38079"/>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1400" dirty="0" smtClean="0">
                <a:latin typeface="微软雅黑" panose="020B0503020204020204" pitchFamily="34" charset="-122"/>
                <a:ea typeface="微软雅黑" panose="020B0503020204020204" pitchFamily="34" charset="-122"/>
              </a:rPr>
              <a:t>平台基础设施资源池提供资源规划、资源创建和资源交付等能力                                                                                                                                                                                                                                                                                                                                                                          </a:t>
            </a:r>
            <a:endParaRPr lang="zh-CN" altLang="en-US" sz="1400" dirty="0">
              <a:latin typeface="微软雅黑" panose="020B0503020204020204" pitchFamily="34" charset="-122"/>
              <a:ea typeface="微软雅黑" panose="020B0503020204020204" pitchFamily="34" charset="-122"/>
            </a:endParaRPr>
          </a:p>
        </p:txBody>
      </p:sp>
      <p:sp>
        <p:nvSpPr>
          <p:cNvPr id="31" name="线形标注 1(带强调线) 30"/>
          <p:cNvSpPr/>
          <p:nvPr/>
        </p:nvSpPr>
        <p:spPr>
          <a:xfrm>
            <a:off x="4270436" y="3731003"/>
            <a:ext cx="1818167" cy="956301"/>
          </a:xfrm>
          <a:prstGeom prst="accentCallout1">
            <a:avLst>
              <a:gd name="adj1" fmla="val 77678"/>
              <a:gd name="adj2" fmla="val -7748"/>
              <a:gd name="adj3" fmla="val 117241"/>
              <a:gd name="adj4" fmla="val -38079"/>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1400" dirty="0" smtClean="0">
                <a:latin typeface="微软雅黑" panose="020B0503020204020204" pitchFamily="34" charset="-122"/>
                <a:ea typeface="微软雅黑" panose="020B0503020204020204" pitchFamily="34" charset="-122"/>
              </a:rPr>
              <a:t>平台应用服务资源池提供环境服务和应用的自动化部署能力                                                                                                                                                                                                                                                                                                                                                                       </a:t>
            </a:r>
            <a:endParaRPr lang="zh-CN" altLang="en-US" sz="1400" dirty="0">
              <a:latin typeface="微软雅黑" panose="020B0503020204020204" pitchFamily="34" charset="-122"/>
              <a:ea typeface="微软雅黑" panose="020B0503020204020204" pitchFamily="34" charset="-122"/>
            </a:endParaRPr>
          </a:p>
        </p:txBody>
      </p:sp>
      <p:sp>
        <p:nvSpPr>
          <p:cNvPr id="32" name="线形标注 1(带强调线) 31"/>
          <p:cNvSpPr/>
          <p:nvPr/>
        </p:nvSpPr>
        <p:spPr>
          <a:xfrm>
            <a:off x="4270436" y="5371268"/>
            <a:ext cx="1818167" cy="956301"/>
          </a:xfrm>
          <a:prstGeom prst="accentCallout1">
            <a:avLst>
              <a:gd name="adj1" fmla="val 77678"/>
              <a:gd name="adj2" fmla="val -7748"/>
              <a:gd name="adj3" fmla="val 117241"/>
              <a:gd name="adj4" fmla="val -38079"/>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1400" dirty="0">
                <a:latin typeface="微软雅黑" panose="020B0503020204020204" pitchFamily="34" charset="-122"/>
                <a:ea typeface="微软雅黑" panose="020B0503020204020204" pitchFamily="34" charset="-122"/>
              </a:rPr>
              <a:t>基于</a:t>
            </a:r>
            <a:r>
              <a:rPr lang="zh-CN" altLang="en-US" sz="1400" dirty="0" smtClean="0">
                <a:latin typeface="微软雅黑" panose="020B0503020204020204" pitchFamily="34" charset="-122"/>
                <a:ea typeface="微软雅黑" panose="020B0503020204020204" pitchFamily="34" charset="-122"/>
              </a:rPr>
              <a:t>平台的监控告警实现，可驱动资源的容错和弹性扩展</a:t>
            </a:r>
            <a:endParaRPr lang="zh-CN" altLang="en-US" sz="1400" dirty="0">
              <a:latin typeface="微软雅黑" panose="020B0503020204020204" pitchFamily="34" charset="-122"/>
              <a:ea typeface="微软雅黑" panose="020B0503020204020204" pitchFamily="34" charset="-122"/>
            </a:endParaRPr>
          </a:p>
        </p:txBody>
      </p:sp>
      <p:grpSp>
        <p:nvGrpSpPr>
          <p:cNvPr id="34" name="组 22"/>
          <p:cNvGrpSpPr/>
          <p:nvPr/>
        </p:nvGrpSpPr>
        <p:grpSpPr bwMode="auto">
          <a:xfrm>
            <a:off x="6194293" y="3047736"/>
            <a:ext cx="595044" cy="3004698"/>
            <a:chOff x="152870" y="1282633"/>
            <a:chExt cx="953636" cy="5356879"/>
          </a:xfrm>
        </p:grpSpPr>
        <p:sp>
          <p:nvSpPr>
            <p:cNvPr id="35" name="矩形 34"/>
            <p:cNvSpPr/>
            <p:nvPr/>
          </p:nvSpPr>
          <p:spPr>
            <a:xfrm>
              <a:off x="246574" y="1282633"/>
              <a:ext cx="859932" cy="5356879"/>
            </a:xfrm>
            <a:prstGeom prst="rect">
              <a:avLst/>
            </a:prstGeom>
            <a:solidFill>
              <a:srgbClr val="800080"/>
            </a:solidFill>
            <a:ln>
              <a:noFill/>
            </a:ln>
          </p:spPr>
          <p:style>
            <a:lnRef idx="2">
              <a:schemeClr val="accent2"/>
            </a:lnRef>
            <a:fillRef idx="1">
              <a:schemeClr val="lt1"/>
            </a:fillRef>
            <a:effectRef idx="0">
              <a:schemeClr val="accent2"/>
            </a:effectRef>
            <a:fontRef idx="minor">
              <a:schemeClr val="dk1"/>
            </a:fontRef>
          </p:style>
          <p:txBody>
            <a:bodyPr anchor="ctr"/>
            <a:lstStyle>
              <a:defPPr>
                <a:defRPr lang="zh-CN"/>
              </a:defPPr>
              <a:lvl1pPr algn="l" rtl="0" fontAlgn="base">
                <a:spcBef>
                  <a:spcPct val="0"/>
                </a:spcBef>
                <a:spcAft>
                  <a:spcPct val="0"/>
                </a:spcAft>
                <a:defRPr sz="2800" kern="1200">
                  <a:solidFill>
                    <a:schemeClr val="dk1"/>
                  </a:solidFill>
                  <a:latin typeface="+mn-lt"/>
                  <a:ea typeface="+mn-ea"/>
                  <a:cs typeface="+mn-cs"/>
                </a:defRPr>
              </a:lvl1pPr>
              <a:lvl2pPr marL="457200" algn="l" rtl="0" fontAlgn="base">
                <a:spcBef>
                  <a:spcPct val="0"/>
                </a:spcBef>
                <a:spcAft>
                  <a:spcPct val="0"/>
                </a:spcAft>
                <a:defRPr sz="2800" kern="1200">
                  <a:solidFill>
                    <a:schemeClr val="dk1"/>
                  </a:solidFill>
                  <a:latin typeface="+mn-lt"/>
                  <a:ea typeface="+mn-ea"/>
                  <a:cs typeface="+mn-cs"/>
                </a:defRPr>
              </a:lvl2pPr>
              <a:lvl3pPr marL="914400" algn="l" rtl="0" fontAlgn="base">
                <a:spcBef>
                  <a:spcPct val="0"/>
                </a:spcBef>
                <a:spcAft>
                  <a:spcPct val="0"/>
                </a:spcAft>
                <a:defRPr sz="2800" kern="1200">
                  <a:solidFill>
                    <a:schemeClr val="dk1"/>
                  </a:solidFill>
                  <a:latin typeface="+mn-lt"/>
                  <a:ea typeface="+mn-ea"/>
                  <a:cs typeface="+mn-cs"/>
                </a:defRPr>
              </a:lvl3pPr>
              <a:lvl4pPr marL="1371600" algn="l" rtl="0" fontAlgn="base">
                <a:spcBef>
                  <a:spcPct val="0"/>
                </a:spcBef>
                <a:spcAft>
                  <a:spcPct val="0"/>
                </a:spcAft>
                <a:defRPr sz="2800" kern="1200">
                  <a:solidFill>
                    <a:schemeClr val="dk1"/>
                  </a:solidFill>
                  <a:latin typeface="+mn-lt"/>
                  <a:ea typeface="+mn-ea"/>
                  <a:cs typeface="+mn-cs"/>
                </a:defRPr>
              </a:lvl4pPr>
              <a:lvl5pPr marL="1828800" algn="l" rtl="0" fontAlgn="base">
                <a:spcBef>
                  <a:spcPct val="0"/>
                </a:spcBef>
                <a:spcAft>
                  <a:spcPct val="0"/>
                </a:spcAft>
                <a:defRPr sz="2800" kern="1200">
                  <a:solidFill>
                    <a:schemeClr val="dk1"/>
                  </a:solidFill>
                  <a:latin typeface="+mn-lt"/>
                  <a:ea typeface="+mn-ea"/>
                  <a:cs typeface="+mn-cs"/>
                </a:defRPr>
              </a:lvl5pPr>
              <a:lvl6pPr marL="2286000" algn="l" defTabSz="914400" rtl="0" eaLnBrk="1" latinLnBrk="0" hangingPunct="1">
                <a:defRPr sz="2800" kern="1200">
                  <a:solidFill>
                    <a:schemeClr val="dk1"/>
                  </a:solidFill>
                  <a:latin typeface="+mn-lt"/>
                  <a:ea typeface="+mn-ea"/>
                  <a:cs typeface="+mn-cs"/>
                </a:defRPr>
              </a:lvl6pPr>
              <a:lvl7pPr marL="2743200" algn="l" defTabSz="914400" rtl="0" eaLnBrk="1" latinLnBrk="0" hangingPunct="1">
                <a:defRPr sz="2800" kern="1200">
                  <a:solidFill>
                    <a:schemeClr val="dk1"/>
                  </a:solidFill>
                  <a:latin typeface="+mn-lt"/>
                  <a:ea typeface="+mn-ea"/>
                  <a:cs typeface="+mn-cs"/>
                </a:defRPr>
              </a:lvl7pPr>
              <a:lvl8pPr marL="3200400" algn="l" defTabSz="914400" rtl="0" eaLnBrk="1" latinLnBrk="0" hangingPunct="1">
                <a:defRPr sz="2800" kern="1200">
                  <a:solidFill>
                    <a:schemeClr val="dk1"/>
                  </a:solidFill>
                  <a:latin typeface="+mn-lt"/>
                  <a:ea typeface="+mn-ea"/>
                  <a:cs typeface="+mn-cs"/>
                </a:defRPr>
              </a:lvl8pPr>
              <a:lvl9pPr marL="3657600" algn="l" defTabSz="914400" rtl="0" eaLnBrk="1" latinLnBrk="0" hangingPunct="1">
                <a:defRPr sz="2800" kern="1200">
                  <a:solidFill>
                    <a:schemeClr val="dk1"/>
                  </a:solidFill>
                  <a:latin typeface="+mn-lt"/>
                  <a:ea typeface="+mn-ea"/>
                  <a:cs typeface="+mn-cs"/>
                </a:defRPr>
              </a:lvl9pPr>
            </a:lstStyle>
            <a:p>
              <a:pPr algn="ctr" eaLnBrk="0" hangingPunct="0">
                <a:defRPr/>
              </a:pP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矩形 21"/>
            <p:cNvSpPr>
              <a:spLocks noChangeArrowheads="1"/>
            </p:cNvSpPr>
            <p:nvPr/>
          </p:nvSpPr>
          <p:spPr bwMode="auto">
            <a:xfrm>
              <a:off x="152870" y="1600063"/>
              <a:ext cx="739879" cy="4832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p>
              <a:pPr algn="ctr"/>
              <a:r>
                <a:rPr lang="en-US" altLang="zh-CN" b="1" dirty="0" err="1">
                  <a:solidFill>
                    <a:srgbClr val="FFFFFF"/>
                  </a:solidFill>
                  <a:latin typeface="微软雅黑" panose="020B0503020204020204" pitchFamily="34" charset="-122"/>
                  <a:ea typeface="微软雅黑" panose="020B0503020204020204" pitchFamily="34" charset="-122"/>
                </a:rPr>
                <a:t>PaaS</a:t>
              </a:r>
              <a:endParaRPr lang="zh-CN" altLang="en-US" b="1" dirty="0">
                <a:solidFill>
                  <a:srgbClr val="FFFFFF"/>
                </a:solidFill>
                <a:latin typeface="微软雅黑" panose="020B0503020204020204" pitchFamily="34" charset="-122"/>
                <a:ea typeface="微软雅黑" panose="020B0503020204020204" pitchFamily="34" charset="-122"/>
              </a:endParaRPr>
            </a:p>
          </p:txBody>
        </p:sp>
      </p:grpSp>
      <p:grpSp>
        <p:nvGrpSpPr>
          <p:cNvPr id="37" name="组 80"/>
          <p:cNvGrpSpPr/>
          <p:nvPr/>
        </p:nvGrpSpPr>
        <p:grpSpPr bwMode="auto">
          <a:xfrm>
            <a:off x="6194024" y="892836"/>
            <a:ext cx="595313" cy="2168659"/>
            <a:chOff x="151749" y="1282633"/>
            <a:chExt cx="954757" cy="5356879"/>
          </a:xfrm>
        </p:grpSpPr>
        <p:sp>
          <p:nvSpPr>
            <p:cNvPr id="38" name="矩形 37"/>
            <p:cNvSpPr/>
            <p:nvPr/>
          </p:nvSpPr>
          <p:spPr>
            <a:xfrm>
              <a:off x="245952" y="1282633"/>
              <a:ext cx="860554" cy="5356879"/>
            </a:xfrm>
            <a:prstGeom prst="rect">
              <a:avLst/>
            </a:prstGeom>
            <a:solidFill>
              <a:srgbClr val="EC7D31"/>
            </a:solidFill>
            <a:ln>
              <a:noFill/>
            </a:ln>
          </p:spPr>
          <p:style>
            <a:lnRef idx="2">
              <a:schemeClr val="accent2"/>
            </a:lnRef>
            <a:fillRef idx="1">
              <a:schemeClr val="lt1"/>
            </a:fillRef>
            <a:effectRef idx="0">
              <a:schemeClr val="accent2"/>
            </a:effectRef>
            <a:fontRef idx="minor">
              <a:schemeClr val="dk1"/>
            </a:fontRef>
          </p:style>
          <p:txBody>
            <a:bodyPr anchor="ctr"/>
            <a:lstStyle>
              <a:defPPr>
                <a:defRPr lang="zh-CN"/>
              </a:defPPr>
              <a:lvl1pPr algn="l" rtl="0" fontAlgn="base">
                <a:spcBef>
                  <a:spcPct val="0"/>
                </a:spcBef>
                <a:spcAft>
                  <a:spcPct val="0"/>
                </a:spcAft>
                <a:defRPr sz="2800" kern="1200">
                  <a:solidFill>
                    <a:schemeClr val="dk1"/>
                  </a:solidFill>
                  <a:latin typeface="+mn-lt"/>
                  <a:ea typeface="+mn-ea"/>
                  <a:cs typeface="+mn-cs"/>
                </a:defRPr>
              </a:lvl1pPr>
              <a:lvl2pPr marL="457200" algn="l" rtl="0" fontAlgn="base">
                <a:spcBef>
                  <a:spcPct val="0"/>
                </a:spcBef>
                <a:spcAft>
                  <a:spcPct val="0"/>
                </a:spcAft>
                <a:defRPr sz="2800" kern="1200">
                  <a:solidFill>
                    <a:schemeClr val="dk1"/>
                  </a:solidFill>
                  <a:latin typeface="+mn-lt"/>
                  <a:ea typeface="+mn-ea"/>
                  <a:cs typeface="+mn-cs"/>
                </a:defRPr>
              </a:lvl2pPr>
              <a:lvl3pPr marL="914400" algn="l" rtl="0" fontAlgn="base">
                <a:spcBef>
                  <a:spcPct val="0"/>
                </a:spcBef>
                <a:spcAft>
                  <a:spcPct val="0"/>
                </a:spcAft>
                <a:defRPr sz="2800" kern="1200">
                  <a:solidFill>
                    <a:schemeClr val="dk1"/>
                  </a:solidFill>
                  <a:latin typeface="+mn-lt"/>
                  <a:ea typeface="+mn-ea"/>
                  <a:cs typeface="+mn-cs"/>
                </a:defRPr>
              </a:lvl3pPr>
              <a:lvl4pPr marL="1371600" algn="l" rtl="0" fontAlgn="base">
                <a:spcBef>
                  <a:spcPct val="0"/>
                </a:spcBef>
                <a:spcAft>
                  <a:spcPct val="0"/>
                </a:spcAft>
                <a:defRPr sz="2800" kern="1200">
                  <a:solidFill>
                    <a:schemeClr val="dk1"/>
                  </a:solidFill>
                  <a:latin typeface="+mn-lt"/>
                  <a:ea typeface="+mn-ea"/>
                  <a:cs typeface="+mn-cs"/>
                </a:defRPr>
              </a:lvl4pPr>
              <a:lvl5pPr marL="1828800" algn="l" rtl="0" fontAlgn="base">
                <a:spcBef>
                  <a:spcPct val="0"/>
                </a:spcBef>
                <a:spcAft>
                  <a:spcPct val="0"/>
                </a:spcAft>
                <a:defRPr sz="2800" kern="1200">
                  <a:solidFill>
                    <a:schemeClr val="dk1"/>
                  </a:solidFill>
                  <a:latin typeface="+mn-lt"/>
                  <a:ea typeface="+mn-ea"/>
                  <a:cs typeface="+mn-cs"/>
                </a:defRPr>
              </a:lvl5pPr>
              <a:lvl6pPr marL="2286000" algn="l" defTabSz="914400" rtl="0" eaLnBrk="1" latinLnBrk="0" hangingPunct="1">
                <a:defRPr sz="2800" kern="1200">
                  <a:solidFill>
                    <a:schemeClr val="dk1"/>
                  </a:solidFill>
                  <a:latin typeface="+mn-lt"/>
                  <a:ea typeface="+mn-ea"/>
                  <a:cs typeface="+mn-cs"/>
                </a:defRPr>
              </a:lvl6pPr>
              <a:lvl7pPr marL="2743200" algn="l" defTabSz="914400" rtl="0" eaLnBrk="1" latinLnBrk="0" hangingPunct="1">
                <a:defRPr sz="2800" kern="1200">
                  <a:solidFill>
                    <a:schemeClr val="dk1"/>
                  </a:solidFill>
                  <a:latin typeface="+mn-lt"/>
                  <a:ea typeface="+mn-ea"/>
                  <a:cs typeface="+mn-cs"/>
                </a:defRPr>
              </a:lvl7pPr>
              <a:lvl8pPr marL="3200400" algn="l" defTabSz="914400" rtl="0" eaLnBrk="1" latinLnBrk="0" hangingPunct="1">
                <a:defRPr sz="2800" kern="1200">
                  <a:solidFill>
                    <a:schemeClr val="dk1"/>
                  </a:solidFill>
                  <a:latin typeface="+mn-lt"/>
                  <a:ea typeface="+mn-ea"/>
                  <a:cs typeface="+mn-cs"/>
                </a:defRPr>
              </a:lvl8pPr>
              <a:lvl9pPr marL="3657600" algn="l" defTabSz="914400" rtl="0" eaLnBrk="1" latinLnBrk="0" hangingPunct="1">
                <a:defRPr sz="2800" kern="1200">
                  <a:solidFill>
                    <a:schemeClr val="dk1"/>
                  </a:solidFill>
                  <a:latin typeface="+mn-lt"/>
                  <a:ea typeface="+mn-ea"/>
                  <a:cs typeface="+mn-cs"/>
                </a:defRPr>
              </a:lvl9pPr>
            </a:lstStyle>
            <a:p>
              <a:pPr algn="ctr" eaLnBrk="0" hangingPunct="0">
                <a:defRPr/>
              </a:pP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矩形 86"/>
            <p:cNvSpPr>
              <a:spLocks noChangeArrowheads="1"/>
            </p:cNvSpPr>
            <p:nvPr/>
          </p:nvSpPr>
          <p:spPr bwMode="auto">
            <a:xfrm>
              <a:off x="151749" y="2400143"/>
              <a:ext cx="741000" cy="3799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pPr algn="ctr"/>
              <a:r>
                <a:rPr lang="en-US" altLang="zh-CN" b="1">
                  <a:solidFill>
                    <a:srgbClr val="FFFFFF"/>
                  </a:solidFill>
                  <a:latin typeface="微软雅黑" panose="020B0503020204020204" pitchFamily="34" charset="-122"/>
                  <a:ea typeface="微软雅黑" panose="020B0503020204020204" pitchFamily="34" charset="-122"/>
                </a:rPr>
                <a:t>IaaS</a:t>
              </a:r>
              <a:endParaRPr lang="zh-CN" altLang="en-US" b="1">
                <a:solidFill>
                  <a:srgbClr val="FFFFFF"/>
                </a:solidFill>
                <a:latin typeface="微软雅黑" panose="020B0503020204020204" pitchFamily="34" charset="-122"/>
                <a:ea typeface="微软雅黑" panose="020B0503020204020204" pitchFamily="34" charset="-122"/>
              </a:endParaRPr>
            </a:p>
          </p:txBody>
        </p:sp>
      </p:grpSp>
      <p:grpSp>
        <p:nvGrpSpPr>
          <p:cNvPr id="40" name="组 87"/>
          <p:cNvGrpSpPr/>
          <p:nvPr/>
        </p:nvGrpSpPr>
        <p:grpSpPr bwMode="auto">
          <a:xfrm>
            <a:off x="6252762" y="6052434"/>
            <a:ext cx="534987" cy="742152"/>
            <a:chOff x="246204" y="1282633"/>
            <a:chExt cx="860302" cy="5356879"/>
          </a:xfrm>
          <a:solidFill>
            <a:srgbClr val="009999"/>
          </a:solidFill>
        </p:grpSpPr>
        <p:sp>
          <p:nvSpPr>
            <p:cNvPr id="41" name="矩形 40"/>
            <p:cNvSpPr/>
            <p:nvPr/>
          </p:nvSpPr>
          <p:spPr>
            <a:xfrm>
              <a:off x="246204" y="1282633"/>
              <a:ext cx="860302" cy="5356879"/>
            </a:xfrm>
            <a:prstGeom prst="rect">
              <a:avLst/>
            </a:prstGeom>
            <a:grpFill/>
            <a:ln>
              <a:noFill/>
            </a:ln>
          </p:spPr>
          <p:style>
            <a:lnRef idx="2">
              <a:schemeClr val="accent2"/>
            </a:lnRef>
            <a:fillRef idx="1">
              <a:schemeClr val="lt1"/>
            </a:fillRef>
            <a:effectRef idx="0">
              <a:schemeClr val="accent2"/>
            </a:effectRef>
            <a:fontRef idx="minor">
              <a:schemeClr val="dk1"/>
            </a:fontRef>
          </p:style>
          <p:txBody>
            <a:bodyPr anchor="ctr"/>
            <a:lstStyle>
              <a:defPPr>
                <a:defRPr lang="zh-CN"/>
              </a:defPPr>
              <a:lvl1pPr algn="l" rtl="0" fontAlgn="base">
                <a:spcBef>
                  <a:spcPct val="0"/>
                </a:spcBef>
                <a:spcAft>
                  <a:spcPct val="0"/>
                </a:spcAft>
                <a:defRPr sz="2800" kern="1200">
                  <a:solidFill>
                    <a:schemeClr val="dk1"/>
                  </a:solidFill>
                  <a:latin typeface="+mn-lt"/>
                  <a:ea typeface="+mn-ea"/>
                  <a:cs typeface="+mn-cs"/>
                </a:defRPr>
              </a:lvl1pPr>
              <a:lvl2pPr marL="457200" algn="l" rtl="0" fontAlgn="base">
                <a:spcBef>
                  <a:spcPct val="0"/>
                </a:spcBef>
                <a:spcAft>
                  <a:spcPct val="0"/>
                </a:spcAft>
                <a:defRPr sz="2800" kern="1200">
                  <a:solidFill>
                    <a:schemeClr val="dk1"/>
                  </a:solidFill>
                  <a:latin typeface="+mn-lt"/>
                  <a:ea typeface="+mn-ea"/>
                  <a:cs typeface="+mn-cs"/>
                </a:defRPr>
              </a:lvl2pPr>
              <a:lvl3pPr marL="914400" algn="l" rtl="0" fontAlgn="base">
                <a:spcBef>
                  <a:spcPct val="0"/>
                </a:spcBef>
                <a:spcAft>
                  <a:spcPct val="0"/>
                </a:spcAft>
                <a:defRPr sz="2800" kern="1200">
                  <a:solidFill>
                    <a:schemeClr val="dk1"/>
                  </a:solidFill>
                  <a:latin typeface="+mn-lt"/>
                  <a:ea typeface="+mn-ea"/>
                  <a:cs typeface="+mn-cs"/>
                </a:defRPr>
              </a:lvl3pPr>
              <a:lvl4pPr marL="1371600" algn="l" rtl="0" fontAlgn="base">
                <a:spcBef>
                  <a:spcPct val="0"/>
                </a:spcBef>
                <a:spcAft>
                  <a:spcPct val="0"/>
                </a:spcAft>
                <a:defRPr sz="2800" kern="1200">
                  <a:solidFill>
                    <a:schemeClr val="dk1"/>
                  </a:solidFill>
                  <a:latin typeface="+mn-lt"/>
                  <a:ea typeface="+mn-ea"/>
                  <a:cs typeface="+mn-cs"/>
                </a:defRPr>
              </a:lvl4pPr>
              <a:lvl5pPr marL="1828800" algn="l" rtl="0" fontAlgn="base">
                <a:spcBef>
                  <a:spcPct val="0"/>
                </a:spcBef>
                <a:spcAft>
                  <a:spcPct val="0"/>
                </a:spcAft>
                <a:defRPr sz="2800" kern="1200">
                  <a:solidFill>
                    <a:schemeClr val="dk1"/>
                  </a:solidFill>
                  <a:latin typeface="+mn-lt"/>
                  <a:ea typeface="+mn-ea"/>
                  <a:cs typeface="+mn-cs"/>
                </a:defRPr>
              </a:lvl5pPr>
              <a:lvl6pPr marL="2286000" algn="l" defTabSz="914400" rtl="0" eaLnBrk="1" latinLnBrk="0" hangingPunct="1">
                <a:defRPr sz="2800" kern="1200">
                  <a:solidFill>
                    <a:schemeClr val="dk1"/>
                  </a:solidFill>
                  <a:latin typeface="+mn-lt"/>
                  <a:ea typeface="+mn-ea"/>
                  <a:cs typeface="+mn-cs"/>
                </a:defRPr>
              </a:lvl6pPr>
              <a:lvl7pPr marL="2743200" algn="l" defTabSz="914400" rtl="0" eaLnBrk="1" latinLnBrk="0" hangingPunct="1">
                <a:defRPr sz="2800" kern="1200">
                  <a:solidFill>
                    <a:schemeClr val="dk1"/>
                  </a:solidFill>
                  <a:latin typeface="+mn-lt"/>
                  <a:ea typeface="+mn-ea"/>
                  <a:cs typeface="+mn-cs"/>
                </a:defRPr>
              </a:lvl7pPr>
              <a:lvl8pPr marL="3200400" algn="l" defTabSz="914400" rtl="0" eaLnBrk="1" latinLnBrk="0" hangingPunct="1">
                <a:defRPr sz="2800" kern="1200">
                  <a:solidFill>
                    <a:schemeClr val="dk1"/>
                  </a:solidFill>
                  <a:latin typeface="+mn-lt"/>
                  <a:ea typeface="+mn-ea"/>
                  <a:cs typeface="+mn-cs"/>
                </a:defRPr>
              </a:lvl8pPr>
              <a:lvl9pPr marL="3657600" algn="l" defTabSz="914400" rtl="0" eaLnBrk="1" latinLnBrk="0" hangingPunct="1">
                <a:defRPr sz="2800" kern="1200">
                  <a:solidFill>
                    <a:schemeClr val="dk1"/>
                  </a:solidFill>
                  <a:latin typeface="+mn-lt"/>
                  <a:ea typeface="+mn-ea"/>
                  <a:cs typeface="+mn-cs"/>
                </a:defRPr>
              </a:lvl9pPr>
            </a:lstStyle>
            <a:p>
              <a:pPr algn="ctr" eaLnBrk="0" hangingPunct="0">
                <a:defRPr/>
              </a:pP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矩形 89"/>
            <p:cNvSpPr>
              <a:spLocks noChangeArrowheads="1"/>
            </p:cNvSpPr>
            <p:nvPr/>
          </p:nvSpPr>
          <p:spPr bwMode="auto">
            <a:xfrm>
              <a:off x="308194" y="1983302"/>
              <a:ext cx="692899" cy="37992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p>
              <a:pPr algn="ctr"/>
              <a:r>
                <a:rPr lang="zh-CN" altLang="en-US" sz="1600" b="1" dirty="0" smtClean="0">
                  <a:solidFill>
                    <a:srgbClr val="FFFFFF"/>
                  </a:solidFill>
                  <a:latin typeface="微软雅黑" panose="020B0503020204020204" pitchFamily="34" charset="-122"/>
                  <a:ea typeface="微软雅黑" panose="020B0503020204020204" pitchFamily="34" charset="-122"/>
                </a:rPr>
                <a:t>监控</a:t>
              </a:r>
              <a:endParaRPr lang="zh-CN" altLang="en-US" sz="1600" b="1" dirty="0">
                <a:solidFill>
                  <a:srgbClr val="FFFFFF"/>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7347667" y="2498185"/>
            <a:ext cx="716532" cy="1238503"/>
            <a:chOff x="7347667" y="1975630"/>
            <a:chExt cx="716532" cy="1238503"/>
          </a:xfrm>
        </p:grpSpPr>
        <p:sp>
          <p:nvSpPr>
            <p:cNvPr id="25" name="TextBox 24"/>
            <p:cNvSpPr txBox="1"/>
            <p:nvPr/>
          </p:nvSpPr>
          <p:spPr>
            <a:xfrm>
              <a:off x="7405599" y="2692163"/>
              <a:ext cx="600667" cy="521970"/>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运</a:t>
              </a:r>
              <a:r>
                <a:rPr lang="zh-CN" altLang="en-US" sz="1400" dirty="0" smtClean="0">
                  <a:latin typeface="微软雅黑" panose="020B0503020204020204" pitchFamily="34" charset="-122"/>
                  <a:ea typeface="微软雅黑" panose="020B0503020204020204" pitchFamily="34" charset="-122"/>
                </a:rPr>
                <a:t>维人员</a:t>
              </a:r>
              <a:endParaRPr lang="zh-CN" altLang="en-US" sz="1400" dirty="0">
                <a:latin typeface="微软雅黑" panose="020B0503020204020204" pitchFamily="34" charset="-122"/>
                <a:ea typeface="微软雅黑" panose="020B0503020204020204" pitchFamily="34" charset="-122"/>
              </a:endParaRPr>
            </a:p>
          </p:txBody>
        </p:sp>
        <p:pic>
          <p:nvPicPr>
            <p:cNvPr id="1026" name="Picture 2" descr="http://ico.ooopic.com/iconset01/SOPHISTIQUE/gif/66108.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667" y="1975630"/>
              <a:ext cx="716532" cy="716533"/>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AutoShape 6" descr="http://www.icosky.com/icon/128/Avatar/People/Engineer.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45" name="组合 44"/>
          <p:cNvGrpSpPr/>
          <p:nvPr/>
        </p:nvGrpSpPr>
        <p:grpSpPr>
          <a:xfrm>
            <a:off x="7333507" y="4281131"/>
            <a:ext cx="672759" cy="1195979"/>
            <a:chOff x="7333507" y="4281131"/>
            <a:chExt cx="672759" cy="1195979"/>
          </a:xfrm>
        </p:grpSpPr>
        <p:sp>
          <p:nvSpPr>
            <p:cNvPr id="27" name="TextBox 26"/>
            <p:cNvSpPr txBox="1"/>
            <p:nvPr/>
          </p:nvSpPr>
          <p:spPr>
            <a:xfrm>
              <a:off x="7405600" y="4953890"/>
              <a:ext cx="600666" cy="523220"/>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开发</a:t>
              </a:r>
              <a:r>
                <a:rPr lang="zh-CN" altLang="en-US" sz="1400" dirty="0" smtClean="0">
                  <a:latin typeface="微软雅黑" panose="020B0503020204020204" pitchFamily="34" charset="-122"/>
                  <a:ea typeface="微软雅黑" panose="020B0503020204020204" pitchFamily="34" charset="-122"/>
                </a:rPr>
                <a:t>人员</a:t>
              </a:r>
              <a:endParaRPr lang="zh-CN" altLang="en-US" sz="1400" dirty="0">
                <a:latin typeface="微软雅黑" panose="020B0503020204020204" pitchFamily="34" charset="-122"/>
                <a:ea typeface="微软雅黑" panose="020B0503020204020204" pitchFamily="34" charset="-122"/>
              </a:endParaRPr>
            </a:p>
          </p:txBody>
        </p:sp>
        <p:pic>
          <p:nvPicPr>
            <p:cNvPr id="1032" name="Picture 8" descr="  Png图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3507" y="4281131"/>
              <a:ext cx="672759" cy="672759"/>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右箭头 45"/>
          <p:cNvSpPr/>
          <p:nvPr/>
        </p:nvSpPr>
        <p:spPr>
          <a:xfrm flipH="1">
            <a:off x="6914709" y="3010295"/>
            <a:ext cx="442763" cy="298731"/>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50" name="右箭头 49"/>
          <p:cNvSpPr/>
          <p:nvPr/>
        </p:nvSpPr>
        <p:spPr>
          <a:xfrm flipH="1">
            <a:off x="6904904" y="4687304"/>
            <a:ext cx="442763" cy="298731"/>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51" name="矩形 50"/>
          <p:cNvSpPr/>
          <p:nvPr/>
        </p:nvSpPr>
        <p:spPr>
          <a:xfrm>
            <a:off x="8361151" y="1230159"/>
            <a:ext cx="3545300" cy="5410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defTabSz="913765">
              <a:lnSpc>
                <a:spcPct val="150000"/>
              </a:lnSpc>
              <a:defRPr/>
            </a:pPr>
            <a:r>
              <a:rPr lang="en-GB" altLang="zh-CN" sz="1600" b="1" kern="0" dirty="0" smtClean="0">
                <a:solidFill>
                  <a:srgbClr val="C00000"/>
                </a:solidFill>
                <a:latin typeface="微软雅黑" panose="020B0503020204020204" pitchFamily="34" charset="-122"/>
                <a:ea typeface="微软雅黑" panose="020B0503020204020204" pitchFamily="34" charset="-122"/>
              </a:rPr>
              <a:t>PaaS</a:t>
            </a:r>
            <a:r>
              <a:rPr lang="zh-CN" altLang="en-US" sz="1600" b="1" kern="0" dirty="0" smtClean="0">
                <a:solidFill>
                  <a:srgbClr val="C00000"/>
                </a:solidFill>
                <a:latin typeface="微软雅黑" panose="020B0503020204020204" pitchFamily="34" charset="-122"/>
                <a:ea typeface="微软雅黑" panose="020B0503020204020204" pitchFamily="34" charset="-122"/>
              </a:rPr>
              <a:t>平台</a:t>
            </a:r>
            <a:r>
              <a:rPr lang="zh-CN" altLang="en-US" sz="1600" b="1" kern="0" dirty="0" smtClean="0">
                <a:solidFill>
                  <a:srgbClr val="C00000"/>
                </a:solidFill>
                <a:latin typeface="微软雅黑" panose="020B0503020204020204" pitchFamily="34" charset="-122"/>
                <a:ea typeface="微软雅黑" panose="020B0503020204020204" pitchFamily="34" charset="-122"/>
              </a:rPr>
              <a:t>对开发运维的完善主要体现在以下几个方面</a:t>
            </a:r>
            <a:r>
              <a:rPr lang="zh-CN" altLang="en-US" sz="1600" kern="0" dirty="0" smtClean="0">
                <a:solidFill>
                  <a:schemeClr val="tx1"/>
                </a:solidFill>
                <a:latin typeface="微软雅黑" panose="020B0503020204020204" pitchFamily="34" charset="-122"/>
                <a:ea typeface="微软雅黑" panose="020B0503020204020204" pitchFamily="34" charset="-122"/>
              </a:rPr>
              <a:t>：</a:t>
            </a:r>
            <a:endParaRPr lang="en-US" altLang="zh-CN" sz="1600" b="1" kern="0" dirty="0" smtClean="0">
              <a:solidFill>
                <a:srgbClr val="C00000"/>
              </a:solidFill>
              <a:latin typeface="微软雅黑" panose="020B0503020204020204" pitchFamily="34" charset="-122"/>
              <a:ea typeface="微软雅黑" panose="020B0503020204020204" pitchFamily="34" charset="-122"/>
            </a:endParaRPr>
          </a:p>
          <a:p>
            <a:pPr algn="just" defTabSz="913765">
              <a:lnSpc>
                <a:spcPct val="150000"/>
              </a:lnSpc>
              <a:defRPr/>
            </a:pPr>
            <a:r>
              <a:rPr lang="en-US" altLang="zh-CN" sz="1400" dirty="0" smtClean="0">
                <a:solidFill>
                  <a:schemeClr val="tx1"/>
                </a:solidFill>
                <a:latin typeface="微软雅黑" panose="020B0503020204020204" pitchFamily="34" charset="-122"/>
                <a:ea typeface="微软雅黑" panose="020B0503020204020204" pitchFamily="34" charset="-122"/>
              </a:rPr>
              <a:t>1</a:t>
            </a:r>
            <a:r>
              <a:rPr lang="zh-CN" altLang="en-US" sz="1400" dirty="0" smtClean="0">
                <a:solidFill>
                  <a:schemeClr val="tx1"/>
                </a:solidFill>
                <a:latin typeface="微软雅黑" panose="020B0503020204020204" pitchFamily="34" charset="-122"/>
                <a:ea typeface="微软雅黑" panose="020B0503020204020204" pitchFamily="34" charset="-122"/>
              </a:rPr>
              <a:t>、</a:t>
            </a:r>
            <a:r>
              <a:rPr lang="en-US" altLang="zh-CN" sz="1400" dirty="0" err="1" smtClean="0">
                <a:solidFill>
                  <a:schemeClr val="tx1"/>
                </a:solidFill>
                <a:latin typeface="微软雅黑" panose="020B0503020204020204" pitchFamily="34" charset="-122"/>
                <a:ea typeface="微软雅黑" panose="020B0503020204020204" pitchFamily="34" charset="-122"/>
              </a:rPr>
              <a:t>IaaS</a:t>
            </a:r>
            <a:r>
              <a:rPr lang="zh-CN" altLang="en-US" sz="1400" dirty="0" smtClean="0">
                <a:solidFill>
                  <a:schemeClr val="tx1"/>
                </a:solidFill>
                <a:latin typeface="微软雅黑" panose="020B0503020204020204" pitchFamily="34" charset="-122"/>
                <a:ea typeface="微软雅黑" panose="020B0503020204020204" pitchFamily="34" charset="-122"/>
              </a:rPr>
              <a:t>可以提供资源从规划、创建到交付的全过程能力，可代替系统准备工具实现资源交付的全流程自动化</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just" defTabSz="913765">
              <a:lnSpc>
                <a:spcPct val="150000"/>
              </a:lnSpc>
              <a:defRPr/>
            </a:pPr>
            <a:r>
              <a:rPr lang="en-US" altLang="zh-CN" sz="1400" dirty="0" smtClean="0">
                <a:solidFill>
                  <a:schemeClr val="tx1"/>
                </a:solidFill>
                <a:latin typeface="微软雅黑" panose="020B0503020204020204" pitchFamily="34" charset="-122"/>
                <a:ea typeface="微软雅黑" panose="020B0503020204020204" pitchFamily="34" charset="-122"/>
              </a:rPr>
              <a:t>2</a:t>
            </a:r>
            <a:r>
              <a:rPr lang="zh-CN" altLang="en-US" sz="1400" dirty="0" smtClean="0">
                <a:solidFill>
                  <a:schemeClr val="tx1"/>
                </a:solidFill>
                <a:latin typeface="微软雅黑" panose="020B0503020204020204" pitchFamily="34" charset="-122"/>
                <a:ea typeface="微软雅黑" panose="020B0503020204020204" pitchFamily="34" charset="-122"/>
              </a:rPr>
              <a:t>、</a:t>
            </a:r>
            <a:r>
              <a:rPr lang="en-US" altLang="zh-CN" sz="1400" dirty="0" err="1" smtClean="0">
                <a:solidFill>
                  <a:schemeClr val="tx1"/>
                </a:solidFill>
                <a:latin typeface="微软雅黑" panose="020B0503020204020204" pitchFamily="34" charset="-122"/>
                <a:ea typeface="微软雅黑" panose="020B0503020204020204" pitchFamily="34" charset="-122"/>
              </a:rPr>
              <a:t>PaaS</a:t>
            </a:r>
            <a:r>
              <a:rPr lang="zh-CN" altLang="en-US" sz="1400" dirty="0" smtClean="0">
                <a:solidFill>
                  <a:schemeClr val="tx1"/>
                </a:solidFill>
                <a:latin typeface="微软雅黑" panose="020B0503020204020204" pitchFamily="34" charset="-122"/>
                <a:ea typeface="微软雅黑" panose="020B0503020204020204" pitchFamily="34" charset="-122"/>
              </a:rPr>
              <a:t>一方面可以集成配置工具能力，实现软件从安装到配置的管理全自动化过程；另一方面可以与持续集成结合实现研发流程全自动化</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just" defTabSz="913765">
              <a:lnSpc>
                <a:spcPct val="150000"/>
              </a:lnSpc>
              <a:defRPr/>
            </a:pPr>
            <a:r>
              <a:rPr lang="en-US" altLang="zh-CN" sz="1400" dirty="0" smtClean="0">
                <a:solidFill>
                  <a:schemeClr val="tx1"/>
                </a:solidFill>
                <a:latin typeface="微软雅黑" panose="020B0503020204020204" pitchFamily="34" charset="-122"/>
                <a:ea typeface="微软雅黑" panose="020B0503020204020204" pitchFamily="34" charset="-122"/>
              </a:rPr>
              <a:t>3</a:t>
            </a:r>
            <a:r>
              <a:rPr lang="zh-CN" altLang="en-US" sz="1400" dirty="0" smtClean="0">
                <a:solidFill>
                  <a:schemeClr val="tx1"/>
                </a:solidFill>
                <a:latin typeface="微软雅黑" panose="020B0503020204020204" pitchFamily="34" charset="-122"/>
                <a:ea typeface="微软雅黑" panose="020B0503020204020204" pitchFamily="34" charset="-122"/>
              </a:rPr>
              <a:t>、全面的监控能力可以与</a:t>
            </a:r>
            <a:r>
              <a:rPr lang="en-US" altLang="zh-CN" sz="1400" dirty="0" err="1" smtClean="0">
                <a:solidFill>
                  <a:schemeClr val="tx1"/>
                </a:solidFill>
                <a:latin typeface="微软雅黑" panose="020B0503020204020204" pitchFamily="34" charset="-122"/>
                <a:ea typeface="微软雅黑" panose="020B0503020204020204" pitchFamily="34" charset="-122"/>
              </a:rPr>
              <a:t>DevOps</a:t>
            </a:r>
            <a:r>
              <a:rPr lang="zh-CN" altLang="en-US" sz="1400" dirty="0" smtClean="0">
                <a:solidFill>
                  <a:schemeClr val="tx1"/>
                </a:solidFill>
                <a:latin typeface="微软雅黑" panose="020B0503020204020204" pitchFamily="34" charset="-122"/>
                <a:ea typeface="微软雅黑" panose="020B0503020204020204" pitchFamily="34" charset="-122"/>
              </a:rPr>
              <a:t>运维工具结合起来完成从监控到资源动态调整的管理自动化过程</a:t>
            </a: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just" defTabSz="913765">
              <a:lnSpc>
                <a:spcPct val="150000"/>
              </a:lnSpc>
              <a:defRPr/>
            </a:pPr>
            <a:r>
              <a:rPr lang="en-US" altLang="zh-CN" sz="1400" dirty="0" smtClean="0">
                <a:solidFill>
                  <a:schemeClr val="tx1"/>
                </a:solidFill>
                <a:latin typeface="微软雅黑" panose="020B0503020204020204" pitchFamily="34" charset="-122"/>
                <a:ea typeface="微软雅黑" panose="020B0503020204020204" pitchFamily="34" charset="-122"/>
              </a:rPr>
              <a:t>4</a:t>
            </a:r>
            <a:r>
              <a:rPr lang="zh-CN" altLang="en-US" sz="1400" dirty="0" smtClean="0">
                <a:solidFill>
                  <a:schemeClr val="tx1"/>
                </a:solidFill>
                <a:latin typeface="微软雅黑" panose="020B0503020204020204" pitchFamily="34" charset="-122"/>
                <a:ea typeface="微软雅黑" panose="020B0503020204020204" pitchFamily="34" charset="-122"/>
              </a:rPr>
              <a:t>、不同角色的人员（开发、测试、运维、管理）都可以通过云平台的统一界面对整个软件生产的生命周期按角色不同进行相应管理</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up)">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P spid="3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 descr="C:\Users\Li\Desktop\ISS DEV Process2.jpg"/>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66800"/>
            <a:ext cx="11049000" cy="5638800"/>
          </a:xfrm>
          <a:prstGeom prst="rect">
            <a:avLst/>
          </a:prstGeom>
          <a:noFill/>
          <a:ln>
            <a:noFill/>
          </a:ln>
        </p:spPr>
      </p:pic>
      <p:sp>
        <p:nvSpPr>
          <p:cNvPr id="5" name="标题 5"/>
          <p:cNvSpPr>
            <a:spLocks noGrp="1"/>
          </p:cNvSpPr>
          <p:nvPr>
            <p:ph type="title"/>
          </p:nvPr>
        </p:nvSpPr>
        <p:spPr>
          <a:xfrm>
            <a:off x="1588770" y="201930"/>
            <a:ext cx="3502025" cy="666115"/>
          </a:xfrm>
        </p:spPr>
        <p:txBody>
          <a:bodyPr vert="horz" lIns="91440" tIns="45720" rIns="91440" bIns="45720" rtlCol="0" anchor="ctr">
            <a:normAutofit/>
          </a:bodyPr>
          <a:lstStyle/>
          <a:p>
            <a:pPr lvl="0" algn="l"/>
            <a:r>
              <a:rPr lang="zh-CN" altLang="en-US" sz="2800" dirty="0">
                <a:solidFill>
                  <a:schemeClr val="accent3">
                    <a:lumMod val="50000"/>
                  </a:schemeClr>
                </a:solidFill>
                <a:latin typeface="微软雅黑" panose="020B0503020204020204" pitchFamily="34" charset="-122"/>
                <a:ea typeface="微软雅黑" panose="020B0503020204020204" pitchFamily="34" charset="-122"/>
                <a:cs typeface="+mn-cs"/>
                <a:sym typeface="+mn-ea"/>
              </a:rPr>
              <a:t>流程</a:t>
            </a:r>
            <a:r>
              <a:rPr lang="zh-CN" altLang="en-US" sz="2800" dirty="0" smtClean="0">
                <a:solidFill>
                  <a:schemeClr val="accent3">
                    <a:lumMod val="50000"/>
                  </a:schemeClr>
                </a:solidFill>
                <a:latin typeface="微软雅黑" panose="020B0503020204020204" pitchFamily="34" charset="-122"/>
                <a:ea typeface="微软雅黑" panose="020B0503020204020204" pitchFamily="34" charset="-122"/>
                <a:cs typeface="+mn-cs"/>
                <a:sym typeface="+mn-ea"/>
              </a:rPr>
              <a:t>架构</a:t>
            </a:r>
            <a:endParaRPr lang="zh-CN" altLang="en-US" sz="2800" dirty="0" smtClean="0">
              <a:solidFill>
                <a:schemeClr val="accent3">
                  <a:lumMod val="50000"/>
                </a:schemeClr>
              </a:solidFill>
              <a:latin typeface="微软雅黑" panose="020B0503020204020204" pitchFamily="34" charset="-122"/>
              <a:ea typeface="微软雅黑" panose="020B0503020204020204" pitchFamily="34" charset="-122"/>
              <a:cs typeface="+mn-cs"/>
              <a:sym typeface="+mn-ea"/>
            </a:endParaRPr>
          </a:p>
        </p:txBody>
      </p:sp>
    </p:spTree>
    <p:extLst>
      <p:ext uri="{BB962C8B-B14F-4D97-AF65-F5344CB8AC3E}">
        <p14:creationId xmlns:p14="http://schemas.microsoft.com/office/powerpoint/2010/main" val="49015916"/>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5"/>
          <p:cNvSpPr>
            <a:spLocks noGrp="1"/>
          </p:cNvSpPr>
          <p:nvPr>
            <p:ph type="title"/>
          </p:nvPr>
        </p:nvSpPr>
        <p:spPr>
          <a:xfrm>
            <a:off x="1588770" y="201930"/>
            <a:ext cx="3502025" cy="666115"/>
          </a:xfrm>
        </p:spPr>
        <p:txBody>
          <a:bodyPr vert="horz" lIns="91440" tIns="45720" rIns="91440" bIns="45720" rtlCol="0" anchor="ctr">
            <a:normAutofit/>
          </a:bodyPr>
          <a:lstStyle/>
          <a:p>
            <a:pPr lvl="0"/>
            <a:r>
              <a:rPr lang="zh-CN" altLang="en-US" sz="2800" kern="0" dirty="0" smtClean="0">
                <a:solidFill>
                  <a:sysClr val="windowText" lastClr="000000"/>
                </a:solidFill>
                <a:latin typeface="微软雅黑" pitchFamily="34" charset="-122"/>
                <a:ea typeface="微软雅黑" pitchFamily="34" charset="-122"/>
              </a:rPr>
              <a:t>技术</a:t>
            </a:r>
            <a:r>
              <a:rPr lang="zh-CN" altLang="en-US" sz="2800" kern="0" dirty="0">
                <a:solidFill>
                  <a:sysClr val="windowText" lastClr="000000"/>
                </a:solidFill>
                <a:latin typeface="微软雅黑" pitchFamily="34" charset="-122"/>
                <a:ea typeface="微软雅黑" pitchFamily="34" charset="-122"/>
              </a:rPr>
              <a:t>架构</a:t>
            </a:r>
            <a:endParaRPr lang="zh-CN" altLang="en-US" sz="2800" dirty="0" smtClean="0">
              <a:solidFill>
                <a:schemeClr val="accent3">
                  <a:lumMod val="50000"/>
                </a:schemeClr>
              </a:solidFill>
              <a:latin typeface="微软雅黑" panose="020B0503020204020204" pitchFamily="34" charset="-122"/>
              <a:ea typeface="微软雅黑" panose="020B0503020204020204" pitchFamily="34" charset="-122"/>
              <a:cs typeface="+mn-cs"/>
              <a:sym typeface="+mn-ea"/>
            </a:endParaRPr>
          </a:p>
        </p:txBody>
      </p:sp>
      <p:grpSp>
        <p:nvGrpSpPr>
          <p:cNvPr id="6" name="组合 5"/>
          <p:cNvGrpSpPr/>
          <p:nvPr/>
        </p:nvGrpSpPr>
        <p:grpSpPr>
          <a:xfrm>
            <a:off x="1703063" y="1661814"/>
            <a:ext cx="8785873" cy="4967586"/>
            <a:chOff x="105848" y="1053702"/>
            <a:chExt cx="8785873" cy="4967586"/>
          </a:xfrm>
        </p:grpSpPr>
        <p:grpSp>
          <p:nvGrpSpPr>
            <p:cNvPr id="8" name="组合 7"/>
            <p:cNvGrpSpPr/>
            <p:nvPr/>
          </p:nvGrpSpPr>
          <p:grpSpPr>
            <a:xfrm>
              <a:off x="413385" y="1059944"/>
              <a:ext cx="4314190" cy="1238920"/>
              <a:chOff x="1187624" y="620688"/>
              <a:chExt cx="5040560" cy="1368152"/>
            </a:xfrm>
          </p:grpSpPr>
          <p:sp>
            <p:nvSpPr>
              <p:cNvPr id="60" name="矩形 59"/>
              <p:cNvSpPr/>
              <p:nvPr/>
            </p:nvSpPr>
            <p:spPr>
              <a:xfrm>
                <a:off x="1187624" y="620688"/>
                <a:ext cx="5040560" cy="1368152"/>
              </a:xfrm>
              <a:prstGeom prst="rect">
                <a:avLst/>
              </a:prstGeom>
              <a:solidFill>
                <a:schemeClr val="tx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Arial" panose="020B0604020202020204" pitchFamily="34" charset="0"/>
                  </a:rPr>
                  <a:t> </a:t>
                </a:r>
                <a:r>
                  <a:rPr kumimoji="0" lang="en-US" altLang="zh-CN"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Cluster (Master)</a:t>
                </a:r>
                <a:endParaRPr kumimoji="0" lang="zh-CN" altLang="en-US"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endParaRPr>
              </a:p>
            </p:txBody>
          </p:sp>
          <p:sp>
            <p:nvSpPr>
              <p:cNvPr id="61" name="圆角矩形 60"/>
              <p:cNvSpPr/>
              <p:nvPr/>
            </p:nvSpPr>
            <p:spPr>
              <a:xfrm>
                <a:off x="1331641" y="1016072"/>
                <a:ext cx="1512168" cy="864096"/>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Arial" panose="020B0604020202020204" pitchFamily="34" charset="0"/>
                  </a:rPr>
                  <a:t> </a:t>
                </a: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Master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Marathon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Zookeeper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Arial" panose="020B0604020202020204" pitchFamily="34" charset="0"/>
                  </a:rPr>
                  <a:t>Etcd</a:t>
                </a:r>
              </a:p>
            </p:txBody>
          </p:sp>
          <p:sp>
            <p:nvSpPr>
              <p:cNvPr id="62" name="圆角矩形 61"/>
              <p:cNvSpPr/>
              <p:nvPr/>
            </p:nvSpPr>
            <p:spPr>
              <a:xfrm>
                <a:off x="2951821" y="1010324"/>
                <a:ext cx="1512168" cy="864096"/>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Arial" panose="020B0604020202020204" pitchFamily="34" charset="0"/>
                  </a:rPr>
                  <a:t> </a:t>
                </a: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Master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Marathon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Zookeeper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Arial" panose="020B0604020202020204" pitchFamily="34" charset="0"/>
                  </a:rPr>
                  <a:t>Etcd</a:t>
                </a:r>
              </a:p>
            </p:txBody>
          </p:sp>
          <p:sp>
            <p:nvSpPr>
              <p:cNvPr id="63" name="圆角矩形 62"/>
              <p:cNvSpPr/>
              <p:nvPr/>
            </p:nvSpPr>
            <p:spPr>
              <a:xfrm>
                <a:off x="4571999" y="1010324"/>
                <a:ext cx="1512168" cy="864096"/>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Arial" panose="020B0604020202020204" pitchFamily="34" charset="0"/>
                  </a:rPr>
                  <a:t> </a:t>
                </a: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Master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Marathon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Zookeeper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Arial" panose="020B0604020202020204" pitchFamily="34" charset="0"/>
                  </a:rPr>
                  <a:t>Etcd</a:t>
                </a:r>
              </a:p>
            </p:txBody>
          </p:sp>
        </p:grpSp>
        <p:sp>
          <p:nvSpPr>
            <p:cNvPr id="9" name="圆角矩形 8"/>
            <p:cNvSpPr/>
            <p:nvPr/>
          </p:nvSpPr>
          <p:spPr>
            <a:xfrm>
              <a:off x="1276140" y="3978544"/>
              <a:ext cx="991604" cy="432048"/>
            </a:xfrm>
            <a:prstGeom prst="round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Arial" panose="020B0604020202020204" pitchFamily="34" charset="0"/>
                </a:rPr>
                <a:t>Git</a:t>
              </a:r>
              <a:r>
                <a:rPr kumimoji="0" lang="zh-CN" altLang="en-US"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服务器</a:t>
              </a:r>
            </a:p>
          </p:txBody>
        </p:sp>
        <p:sp>
          <p:nvSpPr>
            <p:cNvPr id="10" name="圆角矩形 9"/>
            <p:cNvSpPr/>
            <p:nvPr/>
          </p:nvSpPr>
          <p:spPr>
            <a:xfrm>
              <a:off x="1295090" y="4977487"/>
              <a:ext cx="991604" cy="432048"/>
            </a:xfrm>
            <a:prstGeom prst="round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应用包、镜像</a:t>
              </a:r>
            </a:p>
          </p:txBody>
        </p:sp>
        <p:sp>
          <p:nvSpPr>
            <p:cNvPr id="11" name="圆角矩形 10"/>
            <p:cNvSpPr/>
            <p:nvPr/>
          </p:nvSpPr>
          <p:spPr>
            <a:xfrm>
              <a:off x="2789775" y="3978544"/>
              <a:ext cx="991604" cy="432048"/>
            </a:xfrm>
            <a:prstGeom prst="round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Jenkins</a:t>
              </a:r>
            </a:p>
          </p:txBody>
        </p:sp>
        <p:grpSp>
          <p:nvGrpSpPr>
            <p:cNvPr id="12" name="组合 11"/>
            <p:cNvGrpSpPr/>
            <p:nvPr/>
          </p:nvGrpSpPr>
          <p:grpSpPr>
            <a:xfrm>
              <a:off x="4741341" y="3501514"/>
              <a:ext cx="4150380" cy="1728192"/>
              <a:chOff x="3841981" y="4149080"/>
              <a:chExt cx="5040560" cy="1728192"/>
            </a:xfrm>
          </p:grpSpPr>
          <p:sp>
            <p:nvSpPr>
              <p:cNvPr id="50" name="矩形 49"/>
              <p:cNvSpPr/>
              <p:nvPr/>
            </p:nvSpPr>
            <p:spPr>
              <a:xfrm>
                <a:off x="3841981" y="4149080"/>
                <a:ext cx="5040560" cy="1728192"/>
              </a:xfrm>
              <a:prstGeom prst="rect">
                <a:avLst/>
              </a:prstGeom>
              <a:solidFill>
                <a:schemeClr val="tx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Arial" panose="020B0604020202020204" pitchFamily="34" charset="0"/>
                  </a:rPr>
                  <a:t> </a:t>
                </a:r>
                <a:r>
                  <a:rPr kumimoji="0" lang="en-US" altLang="zh-CN"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Cluster (Slave)</a:t>
                </a:r>
                <a:endParaRPr kumimoji="0" lang="zh-CN" altLang="en-US"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endParaRPr>
              </a:p>
            </p:txBody>
          </p:sp>
          <p:sp>
            <p:nvSpPr>
              <p:cNvPr id="51" name="圆角矩形 50"/>
              <p:cNvSpPr/>
              <p:nvPr/>
            </p:nvSpPr>
            <p:spPr>
              <a:xfrm>
                <a:off x="3985997" y="4358883"/>
                <a:ext cx="1512168" cy="432048"/>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Arial" panose="020B0604020202020204" pitchFamily="34" charset="0"/>
                  </a:rPr>
                  <a:t>Docker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Container</a:t>
                </a:r>
              </a:p>
            </p:txBody>
          </p:sp>
          <p:sp>
            <p:nvSpPr>
              <p:cNvPr id="52" name="圆角矩形 51"/>
              <p:cNvSpPr/>
              <p:nvPr/>
            </p:nvSpPr>
            <p:spPr>
              <a:xfrm>
                <a:off x="5606177" y="4353136"/>
                <a:ext cx="1512168" cy="437795"/>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Arial" panose="020B0604020202020204" pitchFamily="34" charset="0"/>
                  </a:rPr>
                  <a:t>Docker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Container</a:t>
                </a:r>
              </a:p>
            </p:txBody>
          </p:sp>
          <p:sp>
            <p:nvSpPr>
              <p:cNvPr id="53" name="圆角矩形 52"/>
              <p:cNvSpPr/>
              <p:nvPr/>
            </p:nvSpPr>
            <p:spPr>
              <a:xfrm>
                <a:off x="7221730" y="4358851"/>
                <a:ext cx="1512168" cy="437795"/>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Arial" panose="020B0604020202020204" pitchFamily="34" charset="0"/>
                  </a:rPr>
                  <a:t>Docker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Container</a:t>
                </a:r>
              </a:p>
            </p:txBody>
          </p:sp>
          <p:sp>
            <p:nvSpPr>
              <p:cNvPr id="54" name="圆角矩形 53"/>
              <p:cNvSpPr/>
              <p:nvPr/>
            </p:nvSpPr>
            <p:spPr>
              <a:xfrm>
                <a:off x="3985997" y="5085184"/>
                <a:ext cx="1512168" cy="432048"/>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Arial" panose="020B0604020202020204" pitchFamily="34" charset="0"/>
                  </a:rPr>
                  <a:t> </a:t>
                </a: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Slave</a:t>
                </a:r>
              </a:p>
            </p:txBody>
          </p:sp>
          <p:sp>
            <p:nvSpPr>
              <p:cNvPr id="55" name="圆角矩形 54"/>
              <p:cNvSpPr/>
              <p:nvPr/>
            </p:nvSpPr>
            <p:spPr>
              <a:xfrm>
                <a:off x="5606177" y="5079437"/>
                <a:ext cx="1512168" cy="437795"/>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Arial" panose="020B0604020202020204" pitchFamily="34" charset="0"/>
                  </a:rPr>
                  <a:t> </a:t>
                </a: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Slave</a:t>
                </a:r>
              </a:p>
            </p:txBody>
          </p:sp>
          <p:sp>
            <p:nvSpPr>
              <p:cNvPr id="56" name="圆角矩形 55"/>
              <p:cNvSpPr/>
              <p:nvPr/>
            </p:nvSpPr>
            <p:spPr>
              <a:xfrm>
                <a:off x="7226357" y="5079437"/>
                <a:ext cx="1512168" cy="437795"/>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Arial" panose="020B0604020202020204" pitchFamily="34" charset="0"/>
                  </a:rPr>
                  <a:t> </a:t>
                </a: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Slave</a:t>
                </a:r>
              </a:p>
            </p:txBody>
          </p:sp>
          <p:cxnSp>
            <p:nvCxnSpPr>
              <p:cNvPr id="57" name="直接连接符 56"/>
              <p:cNvCxnSpPr>
                <a:endCxn id="54" idx="0"/>
              </p:cNvCxnSpPr>
              <p:nvPr/>
            </p:nvCxnSpPr>
            <p:spPr>
              <a:xfrm>
                <a:off x="4742081" y="4725144"/>
                <a:ext cx="0" cy="36004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52" idx="2"/>
                <a:endCxn id="55" idx="0"/>
              </p:cNvCxnSpPr>
              <p:nvPr/>
            </p:nvCxnSpPr>
            <p:spPr>
              <a:xfrm>
                <a:off x="6362261" y="4790931"/>
                <a:ext cx="0" cy="28850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3" idx="2"/>
                <a:endCxn id="56" idx="0"/>
              </p:cNvCxnSpPr>
              <p:nvPr/>
            </p:nvCxnSpPr>
            <p:spPr>
              <a:xfrm>
                <a:off x="7977814" y="4796646"/>
                <a:ext cx="4627" cy="28279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3" name="圆角矩形 12"/>
            <p:cNvSpPr/>
            <p:nvPr/>
          </p:nvSpPr>
          <p:spPr>
            <a:xfrm>
              <a:off x="4741341" y="5589240"/>
              <a:ext cx="4150380" cy="432048"/>
            </a:xfrm>
            <a:prstGeom prst="roundRect">
              <a:avLst/>
            </a:prstGeom>
            <a:solidFill>
              <a:schemeClr val="tx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Distributed File System(</a:t>
              </a:r>
              <a:r>
                <a:rPr kumimoji="0" lang="en-US" altLang="zh-CN" sz="12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Arial" panose="020B0604020202020204" pitchFamily="34" charset="0"/>
                </a:rPr>
                <a:t>Ceph</a:t>
              </a:r>
              <a:r>
                <a:rPr kumimoji="0" lang="zh-CN" altLang="en-US"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a:t>
              </a:r>
              <a:r>
                <a:rPr kumimoji="0" lang="en-US" altLang="zh-CN" sz="12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HDFS…)</a:t>
              </a:r>
            </a:p>
          </p:txBody>
        </p:sp>
        <p:sp>
          <p:nvSpPr>
            <p:cNvPr id="14" name="流程图: 磁盘 13"/>
            <p:cNvSpPr/>
            <p:nvPr/>
          </p:nvSpPr>
          <p:spPr>
            <a:xfrm>
              <a:off x="2843808" y="5256732"/>
              <a:ext cx="882048" cy="476524"/>
            </a:xfrm>
            <a:prstGeom prst="flowChartMagneticDisk">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Arial" panose="020B0604020202020204" pitchFamily="34" charset="0"/>
                </a:rPr>
                <a:t>Docker</a:t>
              </a:r>
              <a:r>
                <a:rPr kumimoji="0" lang="en-US" altLang="zh-CN" sz="9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 Registry</a:t>
              </a:r>
              <a:endParaRPr kumimoji="0" lang="zh-CN" altLang="en-US" sz="9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endParaRPr>
            </a:p>
          </p:txBody>
        </p:sp>
        <p:sp>
          <p:nvSpPr>
            <p:cNvPr id="15" name="圆角矩形 14"/>
            <p:cNvSpPr/>
            <p:nvPr/>
          </p:nvSpPr>
          <p:spPr>
            <a:xfrm>
              <a:off x="5652115" y="1053702"/>
              <a:ext cx="2201854" cy="432048"/>
            </a:xfrm>
            <a:prstGeom prst="roundRect">
              <a:avLst/>
            </a:prstGeom>
            <a:solidFill>
              <a:schemeClr val="tx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Arial" panose="020B0604020202020204" pitchFamily="34" charset="0"/>
                </a:rPr>
                <a:t>LB</a:t>
              </a:r>
            </a:p>
          </p:txBody>
        </p:sp>
        <p:grpSp>
          <p:nvGrpSpPr>
            <p:cNvPr id="16" name="组合 15"/>
            <p:cNvGrpSpPr/>
            <p:nvPr/>
          </p:nvGrpSpPr>
          <p:grpSpPr>
            <a:xfrm>
              <a:off x="4951484" y="2346289"/>
              <a:ext cx="3724972" cy="432172"/>
              <a:chOff x="5004048" y="2633815"/>
              <a:chExt cx="3724972" cy="432172"/>
            </a:xfrm>
            <a:solidFill>
              <a:schemeClr val="tx2">
                <a:lumMod val="20000"/>
                <a:lumOff val="80000"/>
              </a:schemeClr>
            </a:solidFill>
          </p:grpSpPr>
          <p:sp>
            <p:nvSpPr>
              <p:cNvPr id="48" name="圆角矩形 47"/>
              <p:cNvSpPr/>
              <p:nvPr/>
            </p:nvSpPr>
            <p:spPr>
              <a:xfrm>
                <a:off x="5004048" y="2633815"/>
                <a:ext cx="1309340" cy="432048"/>
              </a:xfrm>
              <a:prstGeom prst="round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Arial" panose="020B0604020202020204" pitchFamily="34" charset="0"/>
                  </a:rPr>
                  <a:t>HAProxy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Arial" panose="020B0604020202020204" pitchFamily="34" charset="0"/>
                  </a:rPr>
                  <a:t>Confd</a:t>
                </a:r>
              </a:p>
            </p:txBody>
          </p:sp>
          <p:sp>
            <p:nvSpPr>
              <p:cNvPr id="49" name="圆角矩形 48"/>
              <p:cNvSpPr/>
              <p:nvPr/>
            </p:nvSpPr>
            <p:spPr>
              <a:xfrm>
                <a:off x="7419680" y="2633939"/>
                <a:ext cx="1309340" cy="432048"/>
              </a:xfrm>
              <a:prstGeom prst="round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Arial" panose="020B0604020202020204" pitchFamily="34" charset="0"/>
                  </a:rPr>
                  <a:t>HAProxy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schemeClr val="tx1"/>
                    </a:solidFill>
                    <a:effectLst/>
                    <a:uLnTx/>
                    <a:uFillTx/>
                    <a:latin typeface="微软雅黑" pitchFamily="34" charset="-122"/>
                    <a:ea typeface="微软雅黑" pitchFamily="34" charset="-122"/>
                    <a:cs typeface="Arial" panose="020B0604020202020204" pitchFamily="34" charset="0"/>
                  </a:rPr>
                  <a:t>Confd</a:t>
                </a:r>
              </a:p>
            </p:txBody>
          </p:sp>
        </p:grpSp>
        <p:cxnSp>
          <p:nvCxnSpPr>
            <p:cNvPr id="17" name="直接箭头连接符 16"/>
            <p:cNvCxnSpPr>
              <a:stCxn id="9" idx="3"/>
              <a:endCxn id="11" idx="1"/>
            </p:cNvCxnSpPr>
            <p:nvPr/>
          </p:nvCxnSpPr>
          <p:spPr>
            <a:xfrm>
              <a:off x="2267744" y="4194568"/>
              <a:ext cx="522031"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0" idx="3"/>
              <a:endCxn id="11" idx="1"/>
            </p:cNvCxnSpPr>
            <p:nvPr/>
          </p:nvCxnSpPr>
          <p:spPr>
            <a:xfrm flipV="1">
              <a:off x="2286694" y="4194568"/>
              <a:ext cx="503081" cy="99894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4" idx="1"/>
              <a:endCxn id="11" idx="2"/>
            </p:cNvCxnSpPr>
            <p:nvPr/>
          </p:nvCxnSpPr>
          <p:spPr>
            <a:xfrm flipV="1">
              <a:off x="3284832" y="4410592"/>
              <a:ext cx="745" cy="84614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11" idx="0"/>
            </p:cNvCxnSpPr>
            <p:nvPr/>
          </p:nvCxnSpPr>
          <p:spPr>
            <a:xfrm>
              <a:off x="3284832" y="2298864"/>
              <a:ext cx="745" cy="167968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5" idx="2"/>
              <a:endCxn id="48" idx="0"/>
            </p:cNvCxnSpPr>
            <p:nvPr/>
          </p:nvCxnSpPr>
          <p:spPr>
            <a:xfrm flipH="1">
              <a:off x="5606232" y="1485115"/>
              <a:ext cx="1146810" cy="86106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49" idx="0"/>
              <a:endCxn id="15" idx="2"/>
            </p:cNvCxnSpPr>
            <p:nvPr/>
          </p:nvCxnSpPr>
          <p:spPr>
            <a:xfrm flipH="1" flipV="1">
              <a:off x="6753056" y="1485353"/>
              <a:ext cx="1268730" cy="86106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48" idx="2"/>
              <a:endCxn id="51" idx="0"/>
            </p:cNvCxnSpPr>
            <p:nvPr/>
          </p:nvCxnSpPr>
          <p:spPr>
            <a:xfrm flipH="1">
              <a:off x="5482480" y="2778337"/>
              <a:ext cx="123674" cy="93298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48" idx="2"/>
              <a:endCxn id="52" idx="0"/>
            </p:cNvCxnSpPr>
            <p:nvPr/>
          </p:nvCxnSpPr>
          <p:spPr>
            <a:xfrm>
              <a:off x="5606154" y="2778337"/>
              <a:ext cx="1210377" cy="92723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48" idx="2"/>
            </p:cNvCxnSpPr>
            <p:nvPr/>
          </p:nvCxnSpPr>
          <p:spPr>
            <a:xfrm>
              <a:off x="5606154" y="2778337"/>
              <a:ext cx="2540618" cy="86066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1" idx="0"/>
              <a:endCxn id="49" idx="2"/>
            </p:cNvCxnSpPr>
            <p:nvPr/>
          </p:nvCxnSpPr>
          <p:spPr>
            <a:xfrm flipV="1">
              <a:off x="5482480" y="2778461"/>
              <a:ext cx="2539306" cy="93285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52" idx="0"/>
              <a:endCxn id="49" idx="2"/>
            </p:cNvCxnSpPr>
            <p:nvPr/>
          </p:nvCxnSpPr>
          <p:spPr>
            <a:xfrm flipV="1">
              <a:off x="6816531" y="2778461"/>
              <a:ext cx="1205255" cy="92710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3" idx="0"/>
              <a:endCxn id="49" idx="2"/>
            </p:cNvCxnSpPr>
            <p:nvPr/>
          </p:nvCxnSpPr>
          <p:spPr>
            <a:xfrm flipH="1" flipV="1">
              <a:off x="8021786" y="2778461"/>
              <a:ext cx="124986" cy="93282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endCxn id="50" idx="1"/>
            </p:cNvCxnSpPr>
            <p:nvPr/>
          </p:nvCxnSpPr>
          <p:spPr>
            <a:xfrm>
              <a:off x="3491880" y="2298864"/>
              <a:ext cx="1249461" cy="206674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4" idx="4"/>
              <a:endCxn id="50" idx="1"/>
            </p:cNvCxnSpPr>
            <p:nvPr/>
          </p:nvCxnSpPr>
          <p:spPr>
            <a:xfrm flipV="1">
              <a:off x="3725856" y="4365610"/>
              <a:ext cx="1015485" cy="112938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49" idx="1"/>
              <a:endCxn id="48" idx="3"/>
            </p:cNvCxnSpPr>
            <p:nvPr/>
          </p:nvCxnSpPr>
          <p:spPr>
            <a:xfrm flipH="1" flipV="1">
              <a:off x="6260824" y="2562313"/>
              <a:ext cx="1106292" cy="12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2809496" y="3220585"/>
              <a:ext cx="492443" cy="27699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Arial" panose="020B0604020202020204" pitchFamily="34" charset="0"/>
                </a:rPr>
                <a:t>部署</a:t>
              </a:r>
            </a:p>
          </p:txBody>
        </p:sp>
        <p:sp>
          <p:nvSpPr>
            <p:cNvPr id="33" name="矩形 32"/>
            <p:cNvSpPr/>
            <p:nvPr/>
          </p:nvSpPr>
          <p:spPr>
            <a:xfrm>
              <a:off x="3725856" y="3213482"/>
              <a:ext cx="800219" cy="27699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Arial" panose="020B0604020202020204" pitchFamily="34" charset="0"/>
                </a:rPr>
                <a:t>弹性调度</a:t>
              </a:r>
            </a:p>
          </p:txBody>
        </p:sp>
        <p:sp>
          <p:nvSpPr>
            <p:cNvPr id="34" name="矩形 33"/>
            <p:cNvSpPr/>
            <p:nvPr/>
          </p:nvSpPr>
          <p:spPr>
            <a:xfrm>
              <a:off x="2275094" y="3936709"/>
              <a:ext cx="492443" cy="27699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Arial" panose="020B0604020202020204" pitchFamily="34" charset="0"/>
                </a:rPr>
                <a:t>构建</a:t>
              </a:r>
            </a:p>
          </p:txBody>
        </p:sp>
        <p:sp>
          <p:nvSpPr>
            <p:cNvPr id="35" name="矩形 34"/>
            <p:cNvSpPr/>
            <p:nvPr/>
          </p:nvSpPr>
          <p:spPr>
            <a:xfrm>
              <a:off x="2147964" y="4587151"/>
              <a:ext cx="865943" cy="27699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Arial" panose="020B0604020202020204" pitchFamily="34" charset="0"/>
                </a:rPr>
                <a:t>构建</a:t>
              </a:r>
              <a:r>
                <a:rPr kumimoji="0" lang="en-US" altLang="zh-CN"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Arial" panose="020B0604020202020204" pitchFamily="34" charset="0"/>
                </a:rPr>
                <a:t>/</a:t>
              </a: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Arial" panose="020B0604020202020204" pitchFamily="34" charset="0"/>
                </a:rPr>
                <a:t>上传</a:t>
              </a:r>
            </a:p>
          </p:txBody>
        </p:sp>
        <p:sp>
          <p:nvSpPr>
            <p:cNvPr id="36" name="矩形 35"/>
            <p:cNvSpPr/>
            <p:nvPr/>
          </p:nvSpPr>
          <p:spPr>
            <a:xfrm>
              <a:off x="3301939" y="4587151"/>
              <a:ext cx="538930" cy="27699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Arial" panose="020B0604020202020204" pitchFamily="34" charset="0"/>
                </a:rPr>
                <a:t>Push</a:t>
              </a:r>
              <a:endPar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Arial" panose="020B0604020202020204" pitchFamily="34" charset="0"/>
              </a:endParaRPr>
            </a:p>
          </p:txBody>
        </p:sp>
        <p:sp>
          <p:nvSpPr>
            <p:cNvPr id="37" name="矩形 36"/>
            <p:cNvSpPr/>
            <p:nvPr/>
          </p:nvSpPr>
          <p:spPr>
            <a:xfrm>
              <a:off x="4085787" y="4952425"/>
              <a:ext cx="457176" cy="27699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Arial" panose="020B0604020202020204" pitchFamily="34" charset="0"/>
                </a:rPr>
                <a:t>Pull</a:t>
              </a:r>
              <a:endPar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Arial" panose="020B0604020202020204" pitchFamily="34" charset="0"/>
              </a:endParaRPr>
            </a:p>
          </p:txBody>
        </p:sp>
        <p:cxnSp>
          <p:nvCxnSpPr>
            <p:cNvPr id="38" name="直接箭头连接符 37"/>
            <p:cNvCxnSpPr>
              <a:stCxn id="60" idx="3"/>
              <a:endCxn id="48" idx="0"/>
            </p:cNvCxnSpPr>
            <p:nvPr/>
          </p:nvCxnSpPr>
          <p:spPr>
            <a:xfrm>
              <a:off x="4727575" y="1679404"/>
              <a:ext cx="878579" cy="666885"/>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5030131" y="1780836"/>
              <a:ext cx="800219" cy="27699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Arial" panose="020B0604020202020204" pitchFamily="34" charset="0"/>
                </a:rPr>
                <a:t>服务发现</a:t>
              </a:r>
            </a:p>
          </p:txBody>
        </p:sp>
        <p:cxnSp>
          <p:nvCxnSpPr>
            <p:cNvPr id="40" name="直接箭头连接符 39"/>
            <p:cNvCxnSpPr>
              <a:stCxn id="13" idx="0"/>
              <a:endCxn id="50" idx="2"/>
            </p:cNvCxnSpPr>
            <p:nvPr/>
          </p:nvCxnSpPr>
          <p:spPr>
            <a:xfrm flipV="1">
              <a:off x="6816531" y="5229830"/>
              <a:ext cx="0" cy="35941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9" idx="1"/>
              <a:endCxn id="43" idx="3"/>
            </p:cNvCxnSpPr>
            <p:nvPr/>
          </p:nvCxnSpPr>
          <p:spPr>
            <a:xfrm flipH="1">
              <a:off x="767387" y="4194568"/>
              <a:ext cx="508753"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p:nvPicPr>
          <p:blipFill>
            <a:blip r:embed="rId3"/>
            <a:stretch>
              <a:fillRect/>
            </a:stretch>
          </p:blipFill>
          <p:spPr>
            <a:xfrm>
              <a:off x="143000" y="3423572"/>
              <a:ext cx="650304" cy="513136"/>
            </a:xfrm>
            <a:prstGeom prst="rect">
              <a:avLst/>
            </a:prstGeom>
          </p:spPr>
        </p:pic>
        <p:pic>
          <p:nvPicPr>
            <p:cNvPr id="43" name="图片 42"/>
            <p:cNvPicPr>
              <a:picLocks noChangeAspect="1"/>
            </p:cNvPicPr>
            <p:nvPr/>
          </p:nvPicPr>
          <p:blipFill>
            <a:blip r:embed="rId3"/>
            <a:stretch>
              <a:fillRect/>
            </a:stretch>
          </p:blipFill>
          <p:spPr>
            <a:xfrm>
              <a:off x="148085" y="3953728"/>
              <a:ext cx="619302" cy="481679"/>
            </a:xfrm>
            <a:prstGeom prst="rect">
              <a:avLst/>
            </a:prstGeom>
          </p:spPr>
        </p:pic>
        <p:pic>
          <p:nvPicPr>
            <p:cNvPr id="44" name="图片 43"/>
            <p:cNvPicPr>
              <a:picLocks noChangeAspect="1"/>
            </p:cNvPicPr>
            <p:nvPr/>
          </p:nvPicPr>
          <p:blipFill>
            <a:blip r:embed="rId3"/>
            <a:stretch>
              <a:fillRect/>
            </a:stretch>
          </p:blipFill>
          <p:spPr>
            <a:xfrm>
              <a:off x="105848" y="4470907"/>
              <a:ext cx="619094" cy="481518"/>
            </a:xfrm>
            <a:prstGeom prst="rect">
              <a:avLst/>
            </a:prstGeom>
          </p:spPr>
        </p:pic>
        <p:cxnSp>
          <p:nvCxnSpPr>
            <p:cNvPr id="45" name="直接箭头连接符 44"/>
            <p:cNvCxnSpPr>
              <a:stCxn id="9" idx="1"/>
              <a:endCxn id="42" idx="3"/>
            </p:cNvCxnSpPr>
            <p:nvPr/>
          </p:nvCxnSpPr>
          <p:spPr>
            <a:xfrm flipH="1" flipV="1">
              <a:off x="793304" y="3680140"/>
              <a:ext cx="482836" cy="51442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9" idx="1"/>
              <a:endCxn id="44" idx="3"/>
            </p:cNvCxnSpPr>
            <p:nvPr/>
          </p:nvCxnSpPr>
          <p:spPr>
            <a:xfrm flipH="1">
              <a:off x="724942" y="4194568"/>
              <a:ext cx="551198" cy="51709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724406" y="3974362"/>
              <a:ext cx="492443" cy="27699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Arial" panose="020B0604020202020204" pitchFamily="34" charset="0"/>
                </a:rPr>
                <a:t>代码</a:t>
              </a:r>
            </a:p>
          </p:txBody>
        </p:sp>
      </p:grpSp>
      <p:sp>
        <p:nvSpPr>
          <p:cNvPr id="7" name="矩形 6"/>
          <p:cNvSpPr/>
          <p:nvPr/>
        </p:nvSpPr>
        <p:spPr>
          <a:xfrm>
            <a:off x="1848735" y="840736"/>
            <a:ext cx="8568952" cy="6832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20000"/>
              </a:lnSpc>
              <a:spcBef>
                <a:spcPts val="0"/>
              </a:spcBef>
              <a:spcAft>
                <a:spcPts val="0"/>
              </a:spcAft>
              <a:buClrTx/>
              <a:buSzTx/>
              <a:buFontTx/>
              <a:buNone/>
              <a:tabLst/>
              <a:defRPr/>
            </a:pPr>
            <a:r>
              <a:rPr kumimoji="0" lang="zh-CN" altLang="en-US" sz="1600" b="0" i="0" u="none" strike="noStrike" kern="0" cap="none" spc="0" normalizeH="0" baseline="0" noProof="0" dirty="0">
                <a:ln>
                  <a:noFill/>
                </a:ln>
                <a:effectLst/>
                <a:uLnTx/>
                <a:uFillTx/>
                <a:latin typeface="微软雅黑" pitchFamily="34" charset="-122"/>
                <a:ea typeface="微软雅黑" pitchFamily="34" charset="-122"/>
              </a:rPr>
              <a:t>结合行业主流技术方案，通过关键技术选型，</a:t>
            </a:r>
            <a:r>
              <a:rPr kumimoji="0" lang="zh-CN" altLang="en-US" sz="1600" b="0" i="0" u="none" strike="noStrike" kern="0" cap="none" spc="0" normalizeH="0" baseline="0" noProof="0" dirty="0" smtClean="0">
                <a:ln>
                  <a:noFill/>
                </a:ln>
                <a:effectLst/>
                <a:uLnTx/>
                <a:uFillTx/>
                <a:latin typeface="微软雅黑" pitchFamily="34" charset="-122"/>
                <a:ea typeface="微软雅黑" pitchFamily="34" charset="-122"/>
              </a:rPr>
              <a:t>确定技术</a:t>
            </a:r>
            <a:r>
              <a:rPr kumimoji="0" lang="zh-CN" altLang="en-US" sz="1600" b="0" i="0" u="none" strike="noStrike" kern="0" cap="none" spc="0" normalizeH="0" baseline="0" noProof="0" dirty="0">
                <a:ln>
                  <a:noFill/>
                </a:ln>
                <a:effectLst/>
                <a:uLnTx/>
                <a:uFillTx/>
                <a:latin typeface="微软雅黑" pitchFamily="34" charset="-122"/>
                <a:ea typeface="微软雅黑" pitchFamily="34" charset="-122"/>
              </a:rPr>
              <a:t>架构，即</a:t>
            </a:r>
            <a:r>
              <a:rPr kumimoji="0" lang="zh-CN" altLang="zh-CN" sz="1600" b="0" i="0" u="none" strike="noStrike" kern="0" cap="none" spc="0" normalizeH="0" baseline="0" noProof="0" dirty="0">
                <a:ln>
                  <a:noFill/>
                </a:ln>
                <a:effectLst/>
                <a:uLnTx/>
                <a:uFillTx/>
                <a:latin typeface="微软雅黑" pitchFamily="34" charset="-122"/>
                <a:ea typeface="微软雅黑" pitchFamily="34" charset="-122"/>
              </a:rPr>
              <a:t>以容器为基础封装各类应用和运行环境</a:t>
            </a:r>
            <a:r>
              <a:rPr kumimoji="0" lang="zh-CN" altLang="en-US" sz="1600" b="0" i="0" u="none" strike="noStrike" kern="0" cap="none" spc="0" normalizeH="0" baseline="0" noProof="0" dirty="0" smtClean="0">
                <a:ln>
                  <a:noFill/>
                </a:ln>
                <a:effectLst/>
                <a:uLnTx/>
                <a:uFillTx/>
                <a:latin typeface="微软雅黑" pitchFamily="34" charset="-122"/>
                <a:ea typeface="微软雅黑" pitchFamily="34" charset="-122"/>
              </a:rPr>
              <a:t>，实现</a:t>
            </a:r>
            <a:r>
              <a:rPr kumimoji="0" lang="zh-CN" altLang="en-US" sz="1600" b="0" i="0" u="none" strike="noStrike" kern="0" cap="none" spc="0" normalizeH="0" baseline="0" noProof="0" dirty="0">
                <a:ln>
                  <a:noFill/>
                </a:ln>
                <a:effectLst/>
                <a:uLnTx/>
                <a:uFillTx/>
                <a:latin typeface="微软雅黑" pitchFamily="34" charset="-122"/>
                <a:ea typeface="微软雅黑" pitchFamily="34" charset="-122"/>
              </a:rPr>
              <a:t>容器资源的</a:t>
            </a:r>
            <a:r>
              <a:rPr kumimoji="0" lang="zh-CN" altLang="zh-CN" sz="1600" b="0" i="0" u="none" strike="noStrike" kern="0" cap="none" spc="0" normalizeH="0" baseline="0" noProof="0" dirty="0">
                <a:ln>
                  <a:noFill/>
                </a:ln>
                <a:effectLst/>
                <a:uLnTx/>
                <a:uFillTx/>
                <a:latin typeface="微软雅黑" pitchFamily="34" charset="-122"/>
                <a:ea typeface="微软雅黑" pitchFamily="34" charset="-122"/>
              </a:rPr>
              <a:t>分布式调度与协调</a:t>
            </a:r>
            <a:r>
              <a:rPr kumimoji="0" lang="zh-CN" altLang="en-US" sz="1600" b="0" i="0" u="none" strike="noStrike" kern="0" cap="none" spc="0" normalizeH="0" baseline="0" noProof="0" dirty="0">
                <a:ln>
                  <a:noFill/>
                </a:ln>
                <a:effectLst/>
                <a:uLnTx/>
                <a:uFillTx/>
                <a:latin typeface="微软雅黑" pitchFamily="34" charset="-122"/>
                <a:ea typeface="微软雅黑" pitchFamily="34" charset="-122"/>
              </a:rPr>
              <a:t>。</a:t>
            </a:r>
          </a:p>
        </p:txBody>
      </p:sp>
    </p:spTree>
    <p:extLst>
      <p:ext uri="{BB962C8B-B14F-4D97-AF65-F5344CB8AC3E}">
        <p14:creationId xmlns:p14="http://schemas.microsoft.com/office/powerpoint/2010/main" val="1696944829"/>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0335" y="205105"/>
            <a:ext cx="5665470" cy="629920"/>
          </a:xfrm>
        </p:spPr>
        <p:txBody>
          <a:bodyPr vert="horz" lIns="91440" tIns="45720" rIns="91440" bIns="45720" rtlCol="0" anchor="ctr">
            <a:normAutofit/>
          </a:bodyPr>
          <a:lstStyle/>
          <a:p>
            <a:pPr lvl="0" algn="l"/>
            <a:r>
              <a:rPr lang="en-GB" altLang="zh-CN" sz="2800" dirty="0" smtClean="0">
                <a:solidFill>
                  <a:schemeClr val="accent3">
                    <a:lumMod val="50000"/>
                  </a:schemeClr>
                </a:solidFill>
                <a:latin typeface="微软雅黑" panose="020B0503020204020204" pitchFamily="34" charset="-122"/>
                <a:ea typeface="微软雅黑" panose="020B0503020204020204" pitchFamily="34" charset="-122"/>
                <a:cs typeface="+mn-cs"/>
                <a:sym typeface="+mn-ea"/>
              </a:rPr>
              <a:t>PaaS</a:t>
            </a:r>
            <a:r>
              <a:rPr lang="zh-CN" altLang="en-US" sz="2800" dirty="0" smtClean="0">
                <a:solidFill>
                  <a:schemeClr val="accent3">
                    <a:lumMod val="50000"/>
                  </a:schemeClr>
                </a:solidFill>
                <a:latin typeface="微软雅黑" panose="020B0503020204020204" pitchFamily="34" charset="-122"/>
                <a:ea typeface="微软雅黑" panose="020B0503020204020204" pitchFamily="34" charset="-122"/>
                <a:cs typeface="+mn-cs"/>
                <a:sym typeface="+mn-ea"/>
              </a:rPr>
              <a:t>平台</a:t>
            </a:r>
            <a:r>
              <a:rPr lang="zh-CN" altLang="en-US" sz="2800" dirty="0" smtClean="0">
                <a:solidFill>
                  <a:schemeClr val="accent3">
                    <a:lumMod val="50000"/>
                  </a:schemeClr>
                </a:solidFill>
                <a:latin typeface="微软雅黑" panose="020B0503020204020204" pitchFamily="34" charset="-122"/>
                <a:ea typeface="微软雅黑" panose="020B0503020204020204" pitchFamily="34" charset="-122"/>
                <a:cs typeface="+mn-cs"/>
                <a:sym typeface="+mn-ea"/>
              </a:rPr>
              <a:t>简化开发运维过程</a:t>
            </a:r>
          </a:p>
        </p:txBody>
      </p:sp>
      <p:sp>
        <p:nvSpPr>
          <p:cNvPr id="3" name="矩形 2"/>
          <p:cNvSpPr/>
          <p:nvPr/>
        </p:nvSpPr>
        <p:spPr>
          <a:xfrm>
            <a:off x="7197725" y="994763"/>
            <a:ext cx="4830763" cy="123507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6004" tIns="63002" rIns="126004" bIns="63002" anchor="ctr"/>
          <a:lstStyle/>
          <a:p>
            <a:pPr algn="ctr">
              <a:defRPr/>
            </a:pPr>
            <a:endParaRPr lang="zh-CN" altLang="en-US"/>
          </a:p>
        </p:txBody>
      </p:sp>
      <p:sp>
        <p:nvSpPr>
          <p:cNvPr id="4" name="矩形 3"/>
          <p:cNvSpPr/>
          <p:nvPr/>
        </p:nvSpPr>
        <p:spPr>
          <a:xfrm>
            <a:off x="7197725" y="2325088"/>
            <a:ext cx="4830763" cy="2147887"/>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6004" tIns="63002" rIns="126004" bIns="63002" anchor="ctr"/>
          <a:lstStyle/>
          <a:p>
            <a:pPr algn="ctr">
              <a:defRPr/>
            </a:pPr>
            <a:endParaRPr lang="zh-CN" altLang="en-US"/>
          </a:p>
        </p:txBody>
      </p:sp>
      <p:sp>
        <p:nvSpPr>
          <p:cNvPr id="5" name="矩形 4"/>
          <p:cNvSpPr/>
          <p:nvPr/>
        </p:nvSpPr>
        <p:spPr>
          <a:xfrm>
            <a:off x="7212013" y="4565050"/>
            <a:ext cx="4830762" cy="214947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6004" tIns="63002" rIns="126004" bIns="63002" anchor="ctr"/>
          <a:lstStyle/>
          <a:p>
            <a:pPr algn="ctr">
              <a:defRPr/>
            </a:pPr>
            <a:endParaRPr lang="zh-CN" altLang="en-US"/>
          </a:p>
        </p:txBody>
      </p:sp>
      <p:grpSp>
        <p:nvGrpSpPr>
          <p:cNvPr id="6" name="组合 161"/>
          <p:cNvGrpSpPr/>
          <p:nvPr/>
        </p:nvGrpSpPr>
        <p:grpSpPr bwMode="auto">
          <a:xfrm>
            <a:off x="252413" y="2567975"/>
            <a:ext cx="1327150" cy="1843088"/>
            <a:chOff x="186323" y="1834454"/>
            <a:chExt cx="1681382" cy="2334072"/>
          </a:xfrm>
        </p:grpSpPr>
        <p:sp>
          <p:nvSpPr>
            <p:cNvPr id="7" name="圆角矩形 6"/>
            <p:cNvSpPr/>
            <p:nvPr/>
          </p:nvSpPr>
          <p:spPr>
            <a:xfrm>
              <a:off x="224536" y="3113067"/>
              <a:ext cx="315763" cy="379966"/>
            </a:xfrm>
            <a:prstGeom prst="roundRect">
              <a:avLst/>
            </a:prstGeom>
            <a:solidFill>
              <a:srgbClr val="E9664F"/>
            </a:solidFill>
            <a:ln>
              <a:solidFill>
                <a:srgbClr val="E966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圆角矩形 7"/>
            <p:cNvSpPr/>
            <p:nvPr/>
          </p:nvSpPr>
          <p:spPr>
            <a:xfrm>
              <a:off x="671027" y="3111057"/>
              <a:ext cx="315763" cy="379964"/>
            </a:xfrm>
            <a:prstGeom prst="roundRect">
              <a:avLst/>
            </a:prstGeom>
            <a:solidFill>
              <a:srgbClr val="E9664F"/>
            </a:solidFill>
            <a:ln>
              <a:solidFill>
                <a:srgbClr val="E966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圆角矩形 8"/>
            <p:cNvSpPr/>
            <p:nvPr/>
          </p:nvSpPr>
          <p:spPr>
            <a:xfrm>
              <a:off x="1071261" y="3111057"/>
              <a:ext cx="315761" cy="379964"/>
            </a:xfrm>
            <a:prstGeom prst="roundRect">
              <a:avLst/>
            </a:prstGeom>
            <a:solidFill>
              <a:srgbClr val="E9664F"/>
            </a:solidFill>
            <a:ln>
              <a:solidFill>
                <a:srgbClr val="E966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圆角矩形 9"/>
            <p:cNvSpPr/>
            <p:nvPr/>
          </p:nvSpPr>
          <p:spPr>
            <a:xfrm>
              <a:off x="1545909" y="3111057"/>
              <a:ext cx="313751" cy="379964"/>
            </a:xfrm>
            <a:prstGeom prst="roundRect">
              <a:avLst/>
            </a:prstGeom>
            <a:solidFill>
              <a:srgbClr val="E9664F"/>
            </a:solidFill>
            <a:ln>
              <a:solidFill>
                <a:srgbClr val="E9664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1"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373" y="3194751"/>
              <a:ext cx="213396" cy="22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769" y="3194751"/>
              <a:ext cx="213396" cy="22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4992" y="3193841"/>
              <a:ext cx="213396" cy="22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4889" y="3191236"/>
              <a:ext cx="213396" cy="22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圆角矩形 14"/>
            <p:cNvSpPr/>
            <p:nvPr/>
          </p:nvSpPr>
          <p:spPr>
            <a:xfrm>
              <a:off x="224536" y="2505927"/>
              <a:ext cx="315763" cy="381976"/>
            </a:xfrm>
            <a:prstGeom prst="roundRect">
              <a:avLst/>
            </a:prstGeom>
            <a:solidFill>
              <a:srgbClr val="01AF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圆角矩形 15"/>
            <p:cNvSpPr/>
            <p:nvPr/>
          </p:nvSpPr>
          <p:spPr>
            <a:xfrm>
              <a:off x="671027" y="2507938"/>
              <a:ext cx="315763" cy="381976"/>
            </a:xfrm>
            <a:prstGeom prst="roundRect">
              <a:avLst/>
            </a:prstGeom>
            <a:solidFill>
              <a:srgbClr val="01AF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圆角矩形 16"/>
            <p:cNvSpPr/>
            <p:nvPr/>
          </p:nvSpPr>
          <p:spPr>
            <a:xfrm>
              <a:off x="1097406" y="2505927"/>
              <a:ext cx="313751" cy="379966"/>
            </a:xfrm>
            <a:prstGeom prst="roundRect">
              <a:avLst/>
            </a:prstGeom>
            <a:solidFill>
              <a:srgbClr val="01AF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圆角矩形 17"/>
            <p:cNvSpPr/>
            <p:nvPr/>
          </p:nvSpPr>
          <p:spPr>
            <a:xfrm>
              <a:off x="1545909" y="2507938"/>
              <a:ext cx="313751" cy="381976"/>
            </a:xfrm>
            <a:prstGeom prst="roundRect">
              <a:avLst/>
            </a:prstGeom>
            <a:solidFill>
              <a:srgbClr val="01AF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9"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373" y="2588468"/>
              <a:ext cx="213396" cy="22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2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769" y="2591983"/>
              <a:ext cx="213396" cy="22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9350" y="2588468"/>
              <a:ext cx="213396" cy="22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4889" y="2588468"/>
              <a:ext cx="213396" cy="22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2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9281" y="3795015"/>
              <a:ext cx="322507" cy="37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6323" y="3795015"/>
              <a:ext cx="322507" cy="37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2239" y="3795015"/>
              <a:ext cx="322507" cy="37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5198" y="3795015"/>
              <a:ext cx="322507" cy="37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弧形 26"/>
            <p:cNvSpPr/>
            <p:nvPr/>
          </p:nvSpPr>
          <p:spPr>
            <a:xfrm>
              <a:off x="377389" y="2280762"/>
              <a:ext cx="476660" cy="476465"/>
            </a:xfrm>
            <a:prstGeom prst="arc">
              <a:avLst>
                <a:gd name="adj1" fmla="val 10971336"/>
                <a:gd name="adj2" fmla="val 0"/>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8" name="弧形 27"/>
            <p:cNvSpPr/>
            <p:nvPr/>
          </p:nvSpPr>
          <p:spPr>
            <a:xfrm>
              <a:off x="379400" y="2071681"/>
              <a:ext cx="892983" cy="894627"/>
            </a:xfrm>
            <a:prstGeom prst="arc">
              <a:avLst>
                <a:gd name="adj1" fmla="val 10971336"/>
                <a:gd name="adj2" fmla="val 0"/>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9" name="弧形 28"/>
            <p:cNvSpPr/>
            <p:nvPr/>
          </p:nvSpPr>
          <p:spPr>
            <a:xfrm>
              <a:off x="377389" y="1834454"/>
              <a:ext cx="1333441" cy="1332894"/>
            </a:xfrm>
            <a:prstGeom prst="arc">
              <a:avLst>
                <a:gd name="adj1" fmla="val 10971336"/>
                <a:gd name="adj2" fmla="val 0"/>
              </a:avLst>
            </a:prstGeom>
            <a:ln w="127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30" name="直接连接符 30"/>
            <p:cNvCxnSpPr>
              <a:stCxn id="15" idx="2"/>
              <a:endCxn id="7" idx="0"/>
            </p:cNvCxnSpPr>
            <p:nvPr/>
          </p:nvCxnSpPr>
          <p:spPr>
            <a:xfrm>
              <a:off x="381411" y="2887902"/>
              <a:ext cx="0" cy="2251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直接连接符 31"/>
            <p:cNvCxnSpPr/>
            <p:nvPr/>
          </p:nvCxnSpPr>
          <p:spPr>
            <a:xfrm>
              <a:off x="1710830" y="2887902"/>
              <a:ext cx="0" cy="2251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直接连接符 32"/>
            <p:cNvCxnSpPr/>
            <p:nvPr/>
          </p:nvCxnSpPr>
          <p:spPr>
            <a:xfrm>
              <a:off x="827902" y="2887902"/>
              <a:ext cx="0" cy="2251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直接连接符 33"/>
            <p:cNvCxnSpPr/>
            <p:nvPr/>
          </p:nvCxnSpPr>
          <p:spPr>
            <a:xfrm>
              <a:off x="1252271" y="2887902"/>
              <a:ext cx="0" cy="2251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直接连接符 34"/>
            <p:cNvCxnSpPr/>
            <p:nvPr/>
          </p:nvCxnSpPr>
          <p:spPr>
            <a:xfrm>
              <a:off x="379400" y="3501074"/>
              <a:ext cx="0" cy="2251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直接连接符 35"/>
            <p:cNvCxnSpPr/>
            <p:nvPr/>
          </p:nvCxnSpPr>
          <p:spPr>
            <a:xfrm>
              <a:off x="1708818" y="3501074"/>
              <a:ext cx="0" cy="2251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直接连接符 36"/>
            <p:cNvCxnSpPr/>
            <p:nvPr/>
          </p:nvCxnSpPr>
          <p:spPr>
            <a:xfrm>
              <a:off x="823880" y="3501074"/>
              <a:ext cx="0" cy="2251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直接连接符 37"/>
            <p:cNvCxnSpPr/>
            <p:nvPr/>
          </p:nvCxnSpPr>
          <p:spPr>
            <a:xfrm>
              <a:off x="1248248" y="3501074"/>
              <a:ext cx="0" cy="225165"/>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38" name="文本框 40"/>
          <p:cNvSpPr txBox="1">
            <a:spLocks noChangeArrowheads="1"/>
          </p:cNvSpPr>
          <p:nvPr/>
        </p:nvSpPr>
        <p:spPr bwMode="auto">
          <a:xfrm>
            <a:off x="219075" y="2198088"/>
            <a:ext cx="1547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latin typeface="微软雅黑" panose="020B0503020204020204" pitchFamily="34" charset="-122"/>
                <a:ea typeface="微软雅黑" panose="020B0503020204020204" pitchFamily="34" charset="-122"/>
              </a:rPr>
              <a:t>从人工到克隆</a:t>
            </a:r>
            <a:endParaRPr lang="en-US" altLang="zh-CN" sz="1400">
              <a:latin typeface="微软雅黑" panose="020B0503020204020204" pitchFamily="34" charset="-122"/>
              <a:ea typeface="微软雅黑" panose="020B0503020204020204" pitchFamily="34" charset="-122"/>
            </a:endParaRPr>
          </a:p>
          <a:p>
            <a:pPr algn="ctr" eaLnBrk="1" hangingPunct="1"/>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1</a:t>
            </a:r>
            <a:r>
              <a:rPr lang="zh-CN" altLang="en-US" sz="1400">
                <a:latin typeface="微软雅黑" panose="020B0503020204020204" pitchFamily="34" charset="-122"/>
                <a:ea typeface="微软雅黑" panose="020B0503020204020204" pitchFamily="34" charset="-122"/>
              </a:rPr>
              <a:t>天减为</a:t>
            </a:r>
            <a:r>
              <a:rPr lang="en-US" altLang="zh-CN" sz="1400">
                <a:latin typeface="微软雅黑" panose="020B0503020204020204" pitchFamily="34" charset="-122"/>
                <a:ea typeface="微软雅黑" panose="020B0503020204020204" pitchFamily="34" charset="-122"/>
              </a:rPr>
              <a:t>1</a:t>
            </a:r>
            <a:r>
              <a:rPr lang="zh-CN" altLang="en-US" sz="1400">
                <a:latin typeface="微软雅黑" panose="020B0503020204020204" pitchFamily="34" charset="-122"/>
                <a:ea typeface="微软雅黑" panose="020B0503020204020204" pitchFamily="34" charset="-122"/>
              </a:rPr>
              <a:t>小时）</a:t>
            </a:r>
          </a:p>
        </p:txBody>
      </p:sp>
      <p:sp>
        <p:nvSpPr>
          <p:cNvPr id="39" name="文本框 41"/>
          <p:cNvSpPr txBox="1">
            <a:spLocks noChangeArrowheads="1"/>
          </p:cNvSpPr>
          <p:nvPr/>
        </p:nvSpPr>
        <p:spPr bwMode="auto">
          <a:xfrm>
            <a:off x="327025" y="4455513"/>
            <a:ext cx="1168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latin typeface="微软雅黑" panose="020B0503020204020204" pitchFamily="34" charset="-122"/>
                <a:ea typeface="微软雅黑" panose="020B0503020204020204" pitchFamily="34" charset="-122"/>
              </a:rPr>
              <a:t>开发团队</a:t>
            </a:r>
          </a:p>
        </p:txBody>
      </p:sp>
      <p:sp>
        <p:nvSpPr>
          <p:cNvPr id="40" name="立方体 39"/>
          <p:cNvSpPr/>
          <p:nvPr/>
        </p:nvSpPr>
        <p:spPr>
          <a:xfrm>
            <a:off x="5121275" y="3523650"/>
            <a:ext cx="987425" cy="519113"/>
          </a:xfrm>
          <a:prstGeom prst="cub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smtClean="0">
                <a:solidFill>
                  <a:schemeClr val="tx1"/>
                </a:solidFill>
              </a:rPr>
              <a:t>PaaS</a:t>
            </a:r>
            <a:r>
              <a:rPr lang="zh-CN" altLang="en-US" sz="1200" b="1" dirty="0" smtClean="0">
                <a:solidFill>
                  <a:schemeClr val="tx1"/>
                </a:solidFill>
              </a:rPr>
              <a:t>标准</a:t>
            </a:r>
            <a:r>
              <a:rPr lang="zh-CN" altLang="en-US" sz="1200" b="1" dirty="0">
                <a:solidFill>
                  <a:schemeClr val="tx1"/>
                </a:solidFill>
              </a:rPr>
              <a:t>规范</a:t>
            </a:r>
          </a:p>
        </p:txBody>
      </p:sp>
      <p:pic>
        <p:nvPicPr>
          <p:cNvPr id="41" name="图片 4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4000" y="3525238"/>
            <a:ext cx="99377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文本框 44"/>
          <p:cNvSpPr txBox="1">
            <a:spLocks noChangeArrowheads="1"/>
          </p:cNvSpPr>
          <p:nvPr/>
        </p:nvSpPr>
        <p:spPr bwMode="auto">
          <a:xfrm>
            <a:off x="2413000" y="3074388"/>
            <a:ext cx="1879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latin typeface="微软雅黑" panose="020B0503020204020204" pitchFamily="34" charset="-122"/>
                <a:ea typeface="微软雅黑" panose="020B0503020204020204" pitchFamily="34" charset="-122"/>
              </a:rPr>
              <a:t>源代码管理服务器</a:t>
            </a:r>
          </a:p>
        </p:txBody>
      </p:sp>
      <p:sp>
        <p:nvSpPr>
          <p:cNvPr id="43" name="文本框 45"/>
          <p:cNvSpPr txBox="1">
            <a:spLocks noChangeArrowheads="1"/>
          </p:cNvSpPr>
          <p:nvPr/>
        </p:nvSpPr>
        <p:spPr bwMode="auto">
          <a:xfrm>
            <a:off x="4735513" y="3060100"/>
            <a:ext cx="18780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a:latin typeface="微软雅黑" panose="020B0503020204020204" pitchFamily="34" charset="-122"/>
                <a:ea typeface="微软雅黑" panose="020B0503020204020204" pitchFamily="34" charset="-122"/>
              </a:rPr>
              <a:t>持续集成服务器</a:t>
            </a:r>
          </a:p>
        </p:txBody>
      </p:sp>
      <p:grpSp>
        <p:nvGrpSpPr>
          <p:cNvPr id="44" name="组合 97"/>
          <p:cNvGrpSpPr/>
          <p:nvPr/>
        </p:nvGrpSpPr>
        <p:grpSpPr bwMode="auto">
          <a:xfrm>
            <a:off x="8510588" y="2566388"/>
            <a:ext cx="1951037" cy="1527175"/>
            <a:chOff x="7724742" y="2436397"/>
            <a:chExt cx="2999034" cy="2346003"/>
          </a:xfrm>
        </p:grpSpPr>
        <p:grpSp>
          <p:nvGrpSpPr>
            <p:cNvPr id="45" name="组合 56"/>
            <p:cNvGrpSpPr/>
            <p:nvPr/>
          </p:nvGrpSpPr>
          <p:grpSpPr bwMode="auto">
            <a:xfrm>
              <a:off x="8438071" y="3341143"/>
              <a:ext cx="814490" cy="434188"/>
              <a:chOff x="8159303" y="2501661"/>
              <a:chExt cx="1773452" cy="945392"/>
            </a:xfrm>
          </p:grpSpPr>
          <p:grpSp>
            <p:nvGrpSpPr>
              <p:cNvPr id="65" name="组合 54"/>
              <p:cNvGrpSpPr/>
              <p:nvPr/>
            </p:nvGrpSpPr>
            <p:grpSpPr>
              <a:xfrm>
                <a:off x="8159303" y="2812075"/>
                <a:ext cx="1773452" cy="634978"/>
                <a:chOff x="3345672" y="4462080"/>
                <a:chExt cx="3143575" cy="1125546"/>
              </a:xfrm>
              <a:solidFill>
                <a:schemeClr val="bg1">
                  <a:lumMod val="65000"/>
                </a:schemeClr>
              </a:solidFill>
            </p:grpSpPr>
            <p:sp>
              <p:nvSpPr>
                <p:cNvPr id="67" name="平行四边形 66"/>
                <p:cNvSpPr/>
                <p:nvPr/>
              </p:nvSpPr>
              <p:spPr>
                <a:xfrm>
                  <a:off x="3345672" y="4705914"/>
                  <a:ext cx="2872561" cy="881712"/>
                </a:xfrm>
                <a:prstGeom prst="parallelogram">
                  <a:avLst>
                    <a:gd name="adj" fmla="val 10278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8" name="平行四边形 67"/>
                <p:cNvSpPr/>
                <p:nvPr/>
              </p:nvSpPr>
              <p:spPr>
                <a:xfrm>
                  <a:off x="3345672" y="4462080"/>
                  <a:ext cx="2872561" cy="881712"/>
                </a:xfrm>
                <a:prstGeom prst="parallelogram">
                  <a:avLst>
                    <a:gd name="adj" fmla="val 10278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9" name="矩形 68"/>
                <p:cNvSpPr/>
                <p:nvPr/>
              </p:nvSpPr>
              <p:spPr>
                <a:xfrm>
                  <a:off x="3345672" y="5343792"/>
                  <a:ext cx="1975628" cy="243834"/>
                </a:xfrm>
                <a:prstGeom prst="rect">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0" name="平行四边形 69"/>
                <p:cNvSpPr/>
                <p:nvPr/>
              </p:nvSpPr>
              <p:spPr>
                <a:xfrm rot="18929680">
                  <a:off x="5075128" y="4934571"/>
                  <a:ext cx="1414119" cy="177121"/>
                </a:xfrm>
                <a:prstGeom prst="parallelogram">
                  <a:avLst>
                    <a:gd name="adj" fmla="val 93658"/>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6" name="立方体 65"/>
              <p:cNvSpPr/>
              <p:nvPr/>
            </p:nvSpPr>
            <p:spPr>
              <a:xfrm>
                <a:off x="8662356" y="2501661"/>
                <a:ext cx="611029" cy="610642"/>
              </a:xfrm>
              <a:prstGeom prst="cube">
                <a:avLst>
                  <a:gd name="adj" fmla="val 31223"/>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46" name="立方体 45"/>
            <p:cNvSpPr/>
            <p:nvPr/>
          </p:nvSpPr>
          <p:spPr>
            <a:xfrm>
              <a:off x="9503664" y="2436397"/>
              <a:ext cx="478284" cy="477980"/>
            </a:xfrm>
            <a:prstGeom prst="cube">
              <a:avLst>
                <a:gd name="adj" fmla="val 31223"/>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7" name="组合 57"/>
            <p:cNvGrpSpPr/>
            <p:nvPr/>
          </p:nvGrpSpPr>
          <p:grpSpPr bwMode="auto">
            <a:xfrm>
              <a:off x="9760118" y="3341143"/>
              <a:ext cx="814490" cy="434188"/>
              <a:chOff x="8159303" y="2501661"/>
              <a:chExt cx="1773452" cy="945392"/>
            </a:xfrm>
          </p:grpSpPr>
          <p:grpSp>
            <p:nvGrpSpPr>
              <p:cNvPr id="59" name="组合 58"/>
              <p:cNvGrpSpPr/>
              <p:nvPr/>
            </p:nvGrpSpPr>
            <p:grpSpPr>
              <a:xfrm>
                <a:off x="8159303" y="2812075"/>
                <a:ext cx="1773452" cy="634978"/>
                <a:chOff x="3345672" y="4462080"/>
                <a:chExt cx="3143575" cy="1125546"/>
              </a:xfrm>
              <a:solidFill>
                <a:schemeClr val="bg1">
                  <a:lumMod val="65000"/>
                </a:schemeClr>
              </a:solidFill>
            </p:grpSpPr>
            <p:sp>
              <p:nvSpPr>
                <p:cNvPr id="61" name="平行四边形 60"/>
                <p:cNvSpPr/>
                <p:nvPr/>
              </p:nvSpPr>
              <p:spPr>
                <a:xfrm>
                  <a:off x="3345672" y="4705914"/>
                  <a:ext cx="2872561" cy="881712"/>
                </a:xfrm>
                <a:prstGeom prst="parallelogram">
                  <a:avLst>
                    <a:gd name="adj" fmla="val 10278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平行四边形 61"/>
                <p:cNvSpPr/>
                <p:nvPr/>
              </p:nvSpPr>
              <p:spPr>
                <a:xfrm>
                  <a:off x="3345672" y="4462080"/>
                  <a:ext cx="2872561" cy="881712"/>
                </a:xfrm>
                <a:prstGeom prst="parallelogram">
                  <a:avLst>
                    <a:gd name="adj" fmla="val 10278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3" name="矩形 62"/>
                <p:cNvSpPr/>
                <p:nvPr/>
              </p:nvSpPr>
              <p:spPr>
                <a:xfrm>
                  <a:off x="3345672" y="5343792"/>
                  <a:ext cx="1975628" cy="243834"/>
                </a:xfrm>
                <a:prstGeom prst="rect">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4" name="平行四边形 63"/>
                <p:cNvSpPr/>
                <p:nvPr/>
              </p:nvSpPr>
              <p:spPr>
                <a:xfrm rot="18929680">
                  <a:off x="5075128" y="4934571"/>
                  <a:ext cx="1414119" cy="177121"/>
                </a:xfrm>
                <a:prstGeom prst="parallelogram">
                  <a:avLst>
                    <a:gd name="adj" fmla="val 93658"/>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0" name="立方体 59"/>
              <p:cNvSpPr/>
              <p:nvPr/>
            </p:nvSpPr>
            <p:spPr>
              <a:xfrm>
                <a:off x="8727324" y="2501661"/>
                <a:ext cx="611029" cy="610642"/>
              </a:xfrm>
              <a:prstGeom prst="cube">
                <a:avLst>
                  <a:gd name="adj" fmla="val 31223"/>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48" name="立方体 47"/>
            <p:cNvSpPr/>
            <p:nvPr/>
          </p:nvSpPr>
          <p:spPr>
            <a:xfrm>
              <a:off x="7724742" y="4304420"/>
              <a:ext cx="478284" cy="477980"/>
            </a:xfrm>
            <a:prstGeom prst="cube">
              <a:avLst>
                <a:gd name="adj" fmla="val 31223"/>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立方体 48"/>
            <p:cNvSpPr/>
            <p:nvPr/>
          </p:nvSpPr>
          <p:spPr>
            <a:xfrm>
              <a:off x="9037582" y="4304420"/>
              <a:ext cx="478284" cy="477980"/>
            </a:xfrm>
            <a:prstGeom prst="cube">
              <a:avLst>
                <a:gd name="adj" fmla="val 31223"/>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立方体 49"/>
            <p:cNvSpPr/>
            <p:nvPr/>
          </p:nvSpPr>
          <p:spPr>
            <a:xfrm>
              <a:off x="10245492" y="4304420"/>
              <a:ext cx="478284" cy="477980"/>
            </a:xfrm>
            <a:prstGeom prst="cube">
              <a:avLst>
                <a:gd name="adj" fmla="val 31223"/>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51" name="直接连接符 68"/>
            <p:cNvCxnSpPr>
              <a:stCxn id="48" idx="0"/>
              <a:endCxn id="67" idx="3"/>
            </p:cNvCxnSpPr>
            <p:nvPr/>
          </p:nvCxnSpPr>
          <p:spPr>
            <a:xfrm flipV="1">
              <a:off x="8039530" y="3775227"/>
              <a:ext cx="653980" cy="529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69"/>
            <p:cNvCxnSpPr>
              <a:stCxn id="48" idx="0"/>
              <a:endCxn id="61" idx="3"/>
            </p:cNvCxnSpPr>
            <p:nvPr/>
          </p:nvCxnSpPr>
          <p:spPr>
            <a:xfrm flipV="1">
              <a:off x="8039530" y="3775227"/>
              <a:ext cx="1974142" cy="529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72"/>
            <p:cNvCxnSpPr>
              <a:stCxn id="49" idx="0"/>
              <a:endCxn id="67" idx="3"/>
            </p:cNvCxnSpPr>
            <p:nvPr/>
          </p:nvCxnSpPr>
          <p:spPr>
            <a:xfrm flipH="1" flipV="1">
              <a:off x="8693510" y="3775227"/>
              <a:ext cx="656421" cy="529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75"/>
            <p:cNvCxnSpPr>
              <a:stCxn id="49" idx="0"/>
              <a:endCxn id="61" idx="3"/>
            </p:cNvCxnSpPr>
            <p:nvPr/>
          </p:nvCxnSpPr>
          <p:spPr>
            <a:xfrm flipV="1">
              <a:off x="9349931" y="3775227"/>
              <a:ext cx="663741" cy="529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78"/>
            <p:cNvCxnSpPr>
              <a:stCxn id="50" idx="0"/>
              <a:endCxn id="69" idx="2"/>
            </p:cNvCxnSpPr>
            <p:nvPr/>
          </p:nvCxnSpPr>
          <p:spPr>
            <a:xfrm flipH="1" flipV="1">
              <a:off x="8693510" y="3775227"/>
              <a:ext cx="1864331" cy="529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81"/>
            <p:cNvCxnSpPr>
              <a:stCxn id="50" idx="0"/>
              <a:endCxn id="61" idx="3"/>
            </p:cNvCxnSpPr>
            <p:nvPr/>
          </p:nvCxnSpPr>
          <p:spPr>
            <a:xfrm flipH="1" flipV="1">
              <a:off x="10013672" y="3775227"/>
              <a:ext cx="544169" cy="529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84"/>
            <p:cNvCxnSpPr>
              <a:stCxn id="46" idx="3"/>
              <a:endCxn id="68" idx="1"/>
            </p:cNvCxnSpPr>
            <p:nvPr/>
          </p:nvCxnSpPr>
          <p:spPr>
            <a:xfrm flipH="1">
              <a:off x="8927771" y="2914377"/>
              <a:ext cx="739389" cy="568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87"/>
            <p:cNvCxnSpPr>
              <a:stCxn id="46" idx="3"/>
              <a:endCxn id="60" idx="1"/>
            </p:cNvCxnSpPr>
            <p:nvPr/>
          </p:nvCxnSpPr>
          <p:spPr>
            <a:xfrm>
              <a:off x="9667160" y="2914377"/>
              <a:ext cx="449001" cy="51455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1" name="组合 98"/>
          <p:cNvGrpSpPr/>
          <p:nvPr/>
        </p:nvGrpSpPr>
        <p:grpSpPr bwMode="auto">
          <a:xfrm>
            <a:off x="8510588" y="4717450"/>
            <a:ext cx="1951037" cy="1525588"/>
            <a:chOff x="7724742" y="2436397"/>
            <a:chExt cx="2999034" cy="2346003"/>
          </a:xfrm>
        </p:grpSpPr>
        <p:grpSp>
          <p:nvGrpSpPr>
            <p:cNvPr id="72" name="组合 99"/>
            <p:cNvGrpSpPr/>
            <p:nvPr/>
          </p:nvGrpSpPr>
          <p:grpSpPr bwMode="auto">
            <a:xfrm>
              <a:off x="8438071" y="3342086"/>
              <a:ext cx="814490" cy="433247"/>
              <a:chOff x="8159303" y="2503711"/>
              <a:chExt cx="1773452" cy="943342"/>
            </a:xfrm>
          </p:grpSpPr>
          <p:grpSp>
            <p:nvGrpSpPr>
              <p:cNvPr id="92" name="组合 119"/>
              <p:cNvGrpSpPr/>
              <p:nvPr/>
            </p:nvGrpSpPr>
            <p:grpSpPr>
              <a:xfrm>
                <a:off x="8159303" y="2812075"/>
                <a:ext cx="1773452" cy="634978"/>
                <a:chOff x="3345672" y="4462080"/>
                <a:chExt cx="3143575" cy="1125546"/>
              </a:xfrm>
              <a:solidFill>
                <a:schemeClr val="bg1">
                  <a:lumMod val="65000"/>
                </a:schemeClr>
              </a:solidFill>
            </p:grpSpPr>
            <p:sp>
              <p:nvSpPr>
                <p:cNvPr id="94" name="平行四边形 93"/>
                <p:cNvSpPr/>
                <p:nvPr/>
              </p:nvSpPr>
              <p:spPr>
                <a:xfrm>
                  <a:off x="3345672" y="4705914"/>
                  <a:ext cx="2872561" cy="881712"/>
                </a:xfrm>
                <a:prstGeom prst="parallelogram">
                  <a:avLst>
                    <a:gd name="adj" fmla="val 10278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5" name="平行四边形 94"/>
                <p:cNvSpPr/>
                <p:nvPr/>
              </p:nvSpPr>
              <p:spPr>
                <a:xfrm>
                  <a:off x="3345672" y="4462080"/>
                  <a:ext cx="2872561" cy="881712"/>
                </a:xfrm>
                <a:prstGeom prst="parallelogram">
                  <a:avLst>
                    <a:gd name="adj" fmla="val 10278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6" name="矩形 95"/>
                <p:cNvSpPr/>
                <p:nvPr/>
              </p:nvSpPr>
              <p:spPr>
                <a:xfrm>
                  <a:off x="3345672" y="5343792"/>
                  <a:ext cx="1975628" cy="243834"/>
                </a:xfrm>
                <a:prstGeom prst="rect">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7" name="平行四边形 96"/>
                <p:cNvSpPr/>
                <p:nvPr/>
              </p:nvSpPr>
              <p:spPr>
                <a:xfrm rot="18929680">
                  <a:off x="5075128" y="4934571"/>
                  <a:ext cx="1414119" cy="177121"/>
                </a:xfrm>
                <a:prstGeom prst="parallelogram">
                  <a:avLst>
                    <a:gd name="adj" fmla="val 93658"/>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93" name="立方体 92"/>
              <p:cNvSpPr/>
              <p:nvPr/>
            </p:nvSpPr>
            <p:spPr>
              <a:xfrm>
                <a:off x="8662356" y="2503711"/>
                <a:ext cx="611029" cy="605960"/>
              </a:xfrm>
              <a:prstGeom prst="cube">
                <a:avLst>
                  <a:gd name="adj" fmla="val 31223"/>
                </a:avLst>
              </a:prstGeom>
              <a:solidFill>
                <a:srgbClr val="0070C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73" name="立方体 72"/>
            <p:cNvSpPr/>
            <p:nvPr/>
          </p:nvSpPr>
          <p:spPr>
            <a:xfrm>
              <a:off x="9503664" y="2436397"/>
              <a:ext cx="478284" cy="478477"/>
            </a:xfrm>
            <a:prstGeom prst="cube">
              <a:avLst>
                <a:gd name="adj" fmla="val 31223"/>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74" name="组合 101"/>
            <p:cNvGrpSpPr/>
            <p:nvPr/>
          </p:nvGrpSpPr>
          <p:grpSpPr bwMode="auto">
            <a:xfrm>
              <a:off x="9760118" y="3342085"/>
              <a:ext cx="814490" cy="433249"/>
              <a:chOff x="8159303" y="2503707"/>
              <a:chExt cx="1773452" cy="943346"/>
            </a:xfrm>
          </p:grpSpPr>
          <p:grpSp>
            <p:nvGrpSpPr>
              <p:cNvPr id="86" name="组合 113"/>
              <p:cNvGrpSpPr/>
              <p:nvPr/>
            </p:nvGrpSpPr>
            <p:grpSpPr>
              <a:xfrm>
                <a:off x="8159303" y="2812075"/>
                <a:ext cx="1773452" cy="634978"/>
                <a:chOff x="3345672" y="4462080"/>
                <a:chExt cx="3143575" cy="1125546"/>
              </a:xfrm>
              <a:solidFill>
                <a:schemeClr val="bg1">
                  <a:lumMod val="65000"/>
                </a:schemeClr>
              </a:solidFill>
            </p:grpSpPr>
            <p:sp>
              <p:nvSpPr>
                <p:cNvPr id="88" name="平行四边形 87"/>
                <p:cNvSpPr/>
                <p:nvPr/>
              </p:nvSpPr>
              <p:spPr>
                <a:xfrm>
                  <a:off x="3345672" y="4705914"/>
                  <a:ext cx="2872561" cy="881712"/>
                </a:xfrm>
                <a:prstGeom prst="parallelogram">
                  <a:avLst>
                    <a:gd name="adj" fmla="val 10278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9" name="平行四边形 88"/>
                <p:cNvSpPr/>
                <p:nvPr/>
              </p:nvSpPr>
              <p:spPr>
                <a:xfrm>
                  <a:off x="3345672" y="4462080"/>
                  <a:ext cx="2872561" cy="881712"/>
                </a:xfrm>
                <a:prstGeom prst="parallelogram">
                  <a:avLst>
                    <a:gd name="adj" fmla="val 102780"/>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 name="矩形 89"/>
                <p:cNvSpPr/>
                <p:nvPr/>
              </p:nvSpPr>
              <p:spPr>
                <a:xfrm>
                  <a:off x="3345672" y="5343792"/>
                  <a:ext cx="1975628" cy="243834"/>
                </a:xfrm>
                <a:prstGeom prst="rect">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1" name="平行四边形 90"/>
                <p:cNvSpPr/>
                <p:nvPr/>
              </p:nvSpPr>
              <p:spPr>
                <a:xfrm rot="18929680">
                  <a:off x="5075128" y="4934571"/>
                  <a:ext cx="1414119" cy="177121"/>
                </a:xfrm>
                <a:prstGeom prst="parallelogram">
                  <a:avLst>
                    <a:gd name="adj" fmla="val 93658"/>
                  </a:avLst>
                </a:prstGeom>
                <a:gr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87" name="立方体 86"/>
              <p:cNvSpPr/>
              <p:nvPr/>
            </p:nvSpPr>
            <p:spPr>
              <a:xfrm>
                <a:off x="8727324" y="2503710"/>
                <a:ext cx="611029" cy="605958"/>
              </a:xfrm>
              <a:prstGeom prst="cube">
                <a:avLst>
                  <a:gd name="adj" fmla="val 31223"/>
                </a:avLst>
              </a:prstGeom>
              <a:solidFill>
                <a:srgbClr val="0070C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75" name="立方体 74"/>
            <p:cNvSpPr/>
            <p:nvPr/>
          </p:nvSpPr>
          <p:spPr>
            <a:xfrm>
              <a:off x="7724742" y="4303923"/>
              <a:ext cx="478284" cy="478477"/>
            </a:xfrm>
            <a:prstGeom prst="cube">
              <a:avLst>
                <a:gd name="adj" fmla="val 31223"/>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 name="立方体 75"/>
            <p:cNvSpPr/>
            <p:nvPr/>
          </p:nvSpPr>
          <p:spPr>
            <a:xfrm>
              <a:off x="9037582" y="4303923"/>
              <a:ext cx="478284" cy="478477"/>
            </a:xfrm>
            <a:prstGeom prst="cube">
              <a:avLst>
                <a:gd name="adj" fmla="val 31223"/>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7" name="立方体 76"/>
            <p:cNvSpPr/>
            <p:nvPr/>
          </p:nvSpPr>
          <p:spPr>
            <a:xfrm>
              <a:off x="10245492" y="4303923"/>
              <a:ext cx="478284" cy="478477"/>
            </a:xfrm>
            <a:prstGeom prst="cube">
              <a:avLst>
                <a:gd name="adj" fmla="val 31223"/>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78" name="直接连接符 105"/>
            <p:cNvCxnSpPr>
              <a:stCxn id="75" idx="0"/>
              <a:endCxn id="94" idx="3"/>
            </p:cNvCxnSpPr>
            <p:nvPr/>
          </p:nvCxnSpPr>
          <p:spPr>
            <a:xfrm flipV="1">
              <a:off x="8039530" y="3774180"/>
              <a:ext cx="653980" cy="529743"/>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连接符 106"/>
            <p:cNvCxnSpPr>
              <a:stCxn id="75" idx="0"/>
              <a:endCxn id="88" idx="3"/>
            </p:cNvCxnSpPr>
            <p:nvPr/>
          </p:nvCxnSpPr>
          <p:spPr>
            <a:xfrm flipV="1">
              <a:off x="8039530" y="3774180"/>
              <a:ext cx="1974142" cy="5297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接连接符 107"/>
            <p:cNvCxnSpPr>
              <a:stCxn id="76" idx="0"/>
              <a:endCxn id="94" idx="3"/>
            </p:cNvCxnSpPr>
            <p:nvPr/>
          </p:nvCxnSpPr>
          <p:spPr>
            <a:xfrm flipH="1" flipV="1">
              <a:off x="8693510" y="3774180"/>
              <a:ext cx="656421" cy="5297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接连接符 108"/>
            <p:cNvCxnSpPr>
              <a:stCxn id="76" idx="0"/>
              <a:endCxn id="88" idx="3"/>
            </p:cNvCxnSpPr>
            <p:nvPr/>
          </p:nvCxnSpPr>
          <p:spPr>
            <a:xfrm flipV="1">
              <a:off x="9349931" y="3774180"/>
              <a:ext cx="663741" cy="5297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109"/>
            <p:cNvCxnSpPr>
              <a:stCxn id="77" idx="0"/>
              <a:endCxn id="96" idx="2"/>
            </p:cNvCxnSpPr>
            <p:nvPr/>
          </p:nvCxnSpPr>
          <p:spPr>
            <a:xfrm flipH="1" flipV="1">
              <a:off x="8693510" y="3774180"/>
              <a:ext cx="1864331" cy="5297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110"/>
            <p:cNvCxnSpPr>
              <a:stCxn id="77" idx="0"/>
              <a:endCxn id="88" idx="3"/>
            </p:cNvCxnSpPr>
            <p:nvPr/>
          </p:nvCxnSpPr>
          <p:spPr>
            <a:xfrm flipH="1" flipV="1">
              <a:off x="10013672" y="3774180"/>
              <a:ext cx="544169" cy="5297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111"/>
            <p:cNvCxnSpPr>
              <a:stCxn id="73" idx="3"/>
              <a:endCxn id="95" idx="1"/>
            </p:cNvCxnSpPr>
            <p:nvPr/>
          </p:nvCxnSpPr>
          <p:spPr>
            <a:xfrm flipH="1">
              <a:off x="8927771" y="2914874"/>
              <a:ext cx="739389" cy="568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112"/>
            <p:cNvCxnSpPr>
              <a:stCxn id="73" idx="3"/>
              <a:endCxn id="87" idx="1"/>
            </p:cNvCxnSpPr>
            <p:nvPr/>
          </p:nvCxnSpPr>
          <p:spPr>
            <a:xfrm>
              <a:off x="9667160" y="2914874"/>
              <a:ext cx="449001" cy="512654"/>
            </a:xfrm>
            <a:prstGeom prst="line">
              <a:avLst/>
            </a:prstGeom>
          </p:spPr>
          <p:style>
            <a:lnRef idx="1">
              <a:schemeClr val="accent1"/>
            </a:lnRef>
            <a:fillRef idx="0">
              <a:schemeClr val="accent1"/>
            </a:fillRef>
            <a:effectRef idx="0">
              <a:schemeClr val="accent1"/>
            </a:effectRef>
            <a:fontRef idx="minor">
              <a:schemeClr val="tx1"/>
            </a:fontRef>
          </p:style>
        </p:cxnSp>
      </p:grpSp>
      <p:sp>
        <p:nvSpPr>
          <p:cNvPr id="98" name="立方体 97"/>
          <p:cNvSpPr/>
          <p:nvPr/>
        </p:nvSpPr>
        <p:spPr>
          <a:xfrm>
            <a:off x="9431338" y="1156688"/>
            <a:ext cx="312737" cy="312737"/>
          </a:xfrm>
          <a:prstGeom prst="cube">
            <a:avLst>
              <a:gd name="adj" fmla="val 31223"/>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9" name="立方体 98"/>
          <p:cNvSpPr/>
          <p:nvPr/>
        </p:nvSpPr>
        <p:spPr>
          <a:xfrm>
            <a:off x="9431338" y="1829788"/>
            <a:ext cx="312737" cy="312737"/>
          </a:xfrm>
          <a:prstGeom prst="cube">
            <a:avLst>
              <a:gd name="adj" fmla="val 31223"/>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00" name="直接连接符 128"/>
          <p:cNvCxnSpPr>
            <a:stCxn id="99" idx="1"/>
            <a:endCxn id="98" idx="3"/>
          </p:cNvCxnSpPr>
          <p:nvPr/>
        </p:nvCxnSpPr>
        <p:spPr>
          <a:xfrm flipV="1">
            <a:off x="9539288" y="1469425"/>
            <a:ext cx="0" cy="457200"/>
          </a:xfrm>
          <a:prstGeom prst="line">
            <a:avLst/>
          </a:prstGeom>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10914063" y="1985363"/>
            <a:ext cx="1114425" cy="22383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开发环境</a:t>
            </a:r>
          </a:p>
        </p:txBody>
      </p:sp>
      <p:sp>
        <p:nvSpPr>
          <p:cNvPr id="102" name="矩形 101"/>
          <p:cNvSpPr/>
          <p:nvPr/>
        </p:nvSpPr>
        <p:spPr>
          <a:xfrm>
            <a:off x="10914063" y="4250725"/>
            <a:ext cx="1114425" cy="22225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测试环境</a:t>
            </a:r>
          </a:p>
        </p:txBody>
      </p:sp>
      <p:sp>
        <p:nvSpPr>
          <p:cNvPr id="103" name="矩形 102"/>
          <p:cNvSpPr/>
          <p:nvPr/>
        </p:nvSpPr>
        <p:spPr>
          <a:xfrm>
            <a:off x="10928350" y="6490688"/>
            <a:ext cx="1114425" cy="22383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生产环境</a:t>
            </a:r>
          </a:p>
        </p:txBody>
      </p:sp>
      <p:sp>
        <p:nvSpPr>
          <p:cNvPr id="104" name="文本框 110"/>
          <p:cNvSpPr txBox="1">
            <a:spLocks noChangeArrowheads="1"/>
          </p:cNvSpPr>
          <p:nvPr/>
        </p:nvSpPr>
        <p:spPr bwMode="auto">
          <a:xfrm>
            <a:off x="8118475" y="6212875"/>
            <a:ext cx="10699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100" dirty="0" smtClean="0">
                <a:latin typeface="微软雅黑" panose="020B0503020204020204" pitchFamily="34" charset="-122"/>
                <a:ea typeface="微软雅黑" panose="020B0503020204020204" pitchFamily="34" charset="-122"/>
              </a:rPr>
              <a:t>DB</a:t>
            </a:r>
            <a:endParaRPr lang="zh-CN" altLang="en-US" sz="1100" dirty="0">
              <a:latin typeface="微软雅黑" panose="020B0503020204020204" pitchFamily="34" charset="-122"/>
              <a:ea typeface="微软雅黑" panose="020B0503020204020204" pitchFamily="34" charset="-122"/>
            </a:endParaRPr>
          </a:p>
        </p:txBody>
      </p:sp>
      <p:sp>
        <p:nvSpPr>
          <p:cNvPr id="105" name="文本框 111"/>
          <p:cNvSpPr txBox="1">
            <a:spLocks noChangeArrowheads="1"/>
          </p:cNvSpPr>
          <p:nvPr/>
        </p:nvSpPr>
        <p:spPr bwMode="auto">
          <a:xfrm>
            <a:off x="8947150" y="6212875"/>
            <a:ext cx="10683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100" dirty="0" smtClean="0">
                <a:latin typeface="微软雅黑" panose="020B0503020204020204" pitchFamily="34" charset="-122"/>
                <a:ea typeface="微软雅黑" panose="020B0503020204020204" pitchFamily="34" charset="-122"/>
              </a:rPr>
              <a:t>DB</a:t>
            </a:r>
            <a:endParaRPr lang="zh-CN" altLang="en-US" sz="1100" dirty="0">
              <a:latin typeface="微软雅黑" panose="020B0503020204020204" pitchFamily="34" charset="-122"/>
              <a:ea typeface="微软雅黑" panose="020B0503020204020204" pitchFamily="34" charset="-122"/>
            </a:endParaRPr>
          </a:p>
        </p:txBody>
      </p:sp>
      <p:sp>
        <p:nvSpPr>
          <p:cNvPr id="106" name="文本框 112"/>
          <p:cNvSpPr txBox="1">
            <a:spLocks noChangeArrowheads="1"/>
          </p:cNvSpPr>
          <p:nvPr/>
        </p:nvSpPr>
        <p:spPr bwMode="auto">
          <a:xfrm>
            <a:off x="9780588" y="6212875"/>
            <a:ext cx="10683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100" dirty="0" smtClean="0">
                <a:latin typeface="微软雅黑" panose="020B0503020204020204" pitchFamily="34" charset="-122"/>
                <a:ea typeface="微软雅黑" panose="020B0503020204020204" pitchFamily="34" charset="-122"/>
              </a:rPr>
              <a:t>DB</a:t>
            </a:r>
            <a:endParaRPr lang="zh-CN" altLang="en-US" sz="1100" dirty="0">
              <a:latin typeface="微软雅黑" panose="020B0503020204020204" pitchFamily="34" charset="-122"/>
              <a:ea typeface="微软雅黑" panose="020B0503020204020204" pitchFamily="34" charset="-122"/>
            </a:endParaRPr>
          </a:p>
        </p:txBody>
      </p:sp>
      <p:sp>
        <p:nvSpPr>
          <p:cNvPr id="107" name="文本框 113"/>
          <p:cNvSpPr txBox="1">
            <a:spLocks noChangeArrowheads="1"/>
          </p:cNvSpPr>
          <p:nvPr/>
        </p:nvSpPr>
        <p:spPr bwMode="auto">
          <a:xfrm>
            <a:off x="8118475" y="6433538"/>
            <a:ext cx="10699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100">
                <a:latin typeface="微软雅黑" panose="020B0503020204020204" pitchFamily="34" charset="-122"/>
                <a:ea typeface="微软雅黑" panose="020B0503020204020204" pitchFamily="34" charset="-122"/>
              </a:rPr>
              <a:t>Master</a:t>
            </a:r>
            <a:endParaRPr lang="zh-CN" altLang="en-US" sz="1100">
              <a:latin typeface="微软雅黑" panose="020B0503020204020204" pitchFamily="34" charset="-122"/>
              <a:ea typeface="微软雅黑" panose="020B0503020204020204" pitchFamily="34" charset="-122"/>
            </a:endParaRPr>
          </a:p>
        </p:txBody>
      </p:sp>
      <p:sp>
        <p:nvSpPr>
          <p:cNvPr id="108" name="文本框 114"/>
          <p:cNvSpPr txBox="1">
            <a:spLocks noChangeArrowheads="1"/>
          </p:cNvSpPr>
          <p:nvPr/>
        </p:nvSpPr>
        <p:spPr bwMode="auto">
          <a:xfrm>
            <a:off x="8947150" y="6433538"/>
            <a:ext cx="10683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100">
                <a:latin typeface="微软雅黑" panose="020B0503020204020204" pitchFamily="34" charset="-122"/>
                <a:ea typeface="微软雅黑" panose="020B0503020204020204" pitchFamily="34" charset="-122"/>
              </a:rPr>
              <a:t>Slave 1</a:t>
            </a:r>
            <a:endParaRPr lang="zh-CN" altLang="en-US" sz="1100">
              <a:latin typeface="微软雅黑" panose="020B0503020204020204" pitchFamily="34" charset="-122"/>
              <a:ea typeface="微软雅黑" panose="020B0503020204020204" pitchFamily="34" charset="-122"/>
            </a:endParaRPr>
          </a:p>
        </p:txBody>
      </p:sp>
      <p:sp>
        <p:nvSpPr>
          <p:cNvPr id="109" name="文本框 115"/>
          <p:cNvSpPr txBox="1">
            <a:spLocks noChangeArrowheads="1"/>
          </p:cNvSpPr>
          <p:nvPr/>
        </p:nvSpPr>
        <p:spPr bwMode="auto">
          <a:xfrm>
            <a:off x="9780588" y="6433538"/>
            <a:ext cx="10683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100">
                <a:latin typeface="微软雅黑" panose="020B0503020204020204" pitchFamily="34" charset="-122"/>
                <a:ea typeface="微软雅黑" panose="020B0503020204020204" pitchFamily="34" charset="-122"/>
              </a:rPr>
              <a:t>Slave 2</a:t>
            </a:r>
            <a:endParaRPr lang="zh-CN" altLang="en-US" sz="1100">
              <a:latin typeface="微软雅黑" panose="020B0503020204020204" pitchFamily="34" charset="-122"/>
              <a:ea typeface="微软雅黑" panose="020B0503020204020204" pitchFamily="34" charset="-122"/>
            </a:endParaRPr>
          </a:p>
        </p:txBody>
      </p:sp>
      <p:sp>
        <p:nvSpPr>
          <p:cNvPr id="110" name="文本框 116"/>
          <p:cNvSpPr txBox="1">
            <a:spLocks noChangeArrowheads="1"/>
          </p:cNvSpPr>
          <p:nvPr/>
        </p:nvSpPr>
        <p:spPr bwMode="auto">
          <a:xfrm>
            <a:off x="8094663" y="5336575"/>
            <a:ext cx="10699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100">
                <a:latin typeface="微软雅黑" panose="020B0503020204020204" pitchFamily="34" charset="-122"/>
                <a:ea typeface="微软雅黑" panose="020B0503020204020204" pitchFamily="34" charset="-122"/>
              </a:rPr>
              <a:t>Tomcat 1</a:t>
            </a:r>
            <a:endParaRPr lang="zh-CN" altLang="en-US" sz="1100">
              <a:latin typeface="微软雅黑" panose="020B0503020204020204" pitchFamily="34" charset="-122"/>
              <a:ea typeface="微软雅黑" panose="020B0503020204020204" pitchFamily="34" charset="-122"/>
            </a:endParaRPr>
          </a:p>
        </p:txBody>
      </p:sp>
      <p:sp>
        <p:nvSpPr>
          <p:cNvPr id="111" name="文本框 117"/>
          <p:cNvSpPr txBox="1">
            <a:spLocks noChangeArrowheads="1"/>
          </p:cNvSpPr>
          <p:nvPr/>
        </p:nvSpPr>
        <p:spPr bwMode="auto">
          <a:xfrm>
            <a:off x="10206038" y="5336575"/>
            <a:ext cx="10683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100">
                <a:latin typeface="微软雅黑" panose="020B0503020204020204" pitchFamily="34" charset="-122"/>
                <a:ea typeface="微软雅黑" panose="020B0503020204020204" pitchFamily="34" charset="-122"/>
              </a:rPr>
              <a:t>Tomcat 2</a:t>
            </a:r>
            <a:endParaRPr lang="zh-CN" altLang="en-US" sz="1100">
              <a:latin typeface="微软雅黑" panose="020B0503020204020204" pitchFamily="34" charset="-122"/>
              <a:ea typeface="微软雅黑" panose="020B0503020204020204" pitchFamily="34" charset="-122"/>
            </a:endParaRPr>
          </a:p>
        </p:txBody>
      </p:sp>
      <p:sp>
        <p:nvSpPr>
          <p:cNvPr id="112" name="文本框 118"/>
          <p:cNvSpPr txBox="1">
            <a:spLocks noChangeArrowheads="1"/>
          </p:cNvSpPr>
          <p:nvPr/>
        </p:nvSpPr>
        <p:spPr bwMode="auto">
          <a:xfrm>
            <a:off x="8801100" y="4650775"/>
            <a:ext cx="10699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100">
                <a:latin typeface="微软雅黑" panose="020B0503020204020204" pitchFamily="34" charset="-122"/>
                <a:ea typeface="微软雅黑" panose="020B0503020204020204" pitchFamily="34" charset="-122"/>
              </a:rPr>
              <a:t>Nginx</a:t>
            </a:r>
            <a:endParaRPr lang="zh-CN" altLang="en-US" sz="1100">
              <a:latin typeface="微软雅黑" panose="020B0503020204020204" pitchFamily="34" charset="-122"/>
              <a:ea typeface="微软雅黑" panose="020B0503020204020204" pitchFamily="34" charset="-122"/>
            </a:endParaRPr>
          </a:p>
        </p:txBody>
      </p:sp>
      <p:sp>
        <p:nvSpPr>
          <p:cNvPr id="113" name="文本框 119"/>
          <p:cNvSpPr txBox="1">
            <a:spLocks noChangeArrowheads="1"/>
          </p:cNvSpPr>
          <p:nvPr/>
        </p:nvSpPr>
        <p:spPr bwMode="auto">
          <a:xfrm>
            <a:off x="8147050" y="4028475"/>
            <a:ext cx="10699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100" dirty="0" smtClean="0">
                <a:latin typeface="微软雅黑" panose="020B0503020204020204" pitchFamily="34" charset="-122"/>
                <a:ea typeface="微软雅黑" panose="020B0503020204020204" pitchFamily="34" charset="-122"/>
              </a:rPr>
              <a:t>DB</a:t>
            </a:r>
            <a:endParaRPr lang="zh-CN" altLang="en-US" sz="1100" dirty="0">
              <a:latin typeface="微软雅黑" panose="020B0503020204020204" pitchFamily="34" charset="-122"/>
              <a:ea typeface="微软雅黑" panose="020B0503020204020204" pitchFamily="34" charset="-122"/>
            </a:endParaRPr>
          </a:p>
        </p:txBody>
      </p:sp>
      <p:sp>
        <p:nvSpPr>
          <p:cNvPr id="114" name="文本框 120"/>
          <p:cNvSpPr txBox="1">
            <a:spLocks noChangeArrowheads="1"/>
          </p:cNvSpPr>
          <p:nvPr/>
        </p:nvSpPr>
        <p:spPr bwMode="auto">
          <a:xfrm>
            <a:off x="8975725" y="4028475"/>
            <a:ext cx="10683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100" dirty="0" smtClean="0">
                <a:latin typeface="微软雅黑" panose="020B0503020204020204" pitchFamily="34" charset="-122"/>
                <a:ea typeface="微软雅黑" panose="020B0503020204020204" pitchFamily="34" charset="-122"/>
              </a:rPr>
              <a:t>DB</a:t>
            </a:r>
            <a:endParaRPr lang="zh-CN" altLang="en-US" sz="1100" dirty="0">
              <a:latin typeface="微软雅黑" panose="020B0503020204020204" pitchFamily="34" charset="-122"/>
              <a:ea typeface="微软雅黑" panose="020B0503020204020204" pitchFamily="34" charset="-122"/>
            </a:endParaRPr>
          </a:p>
        </p:txBody>
      </p:sp>
      <p:sp>
        <p:nvSpPr>
          <p:cNvPr id="115" name="文本框 121"/>
          <p:cNvSpPr txBox="1">
            <a:spLocks noChangeArrowheads="1"/>
          </p:cNvSpPr>
          <p:nvPr/>
        </p:nvSpPr>
        <p:spPr bwMode="auto">
          <a:xfrm>
            <a:off x="9809163" y="4028475"/>
            <a:ext cx="10683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100" dirty="0" smtClean="0">
                <a:latin typeface="微软雅黑" panose="020B0503020204020204" pitchFamily="34" charset="-122"/>
                <a:ea typeface="微软雅黑" panose="020B0503020204020204" pitchFamily="34" charset="-122"/>
              </a:rPr>
              <a:t>DB</a:t>
            </a:r>
            <a:endParaRPr lang="zh-CN" altLang="en-US" sz="1100" dirty="0">
              <a:latin typeface="微软雅黑" panose="020B0503020204020204" pitchFamily="34" charset="-122"/>
              <a:ea typeface="微软雅黑" panose="020B0503020204020204" pitchFamily="34" charset="-122"/>
            </a:endParaRPr>
          </a:p>
        </p:txBody>
      </p:sp>
      <p:sp>
        <p:nvSpPr>
          <p:cNvPr id="116" name="文本框 122"/>
          <p:cNvSpPr txBox="1">
            <a:spLocks noChangeArrowheads="1"/>
          </p:cNvSpPr>
          <p:nvPr/>
        </p:nvSpPr>
        <p:spPr bwMode="auto">
          <a:xfrm>
            <a:off x="8147050" y="4249138"/>
            <a:ext cx="10699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100">
                <a:latin typeface="微软雅黑" panose="020B0503020204020204" pitchFamily="34" charset="-122"/>
                <a:ea typeface="微软雅黑" panose="020B0503020204020204" pitchFamily="34" charset="-122"/>
              </a:rPr>
              <a:t>Master</a:t>
            </a:r>
            <a:endParaRPr lang="zh-CN" altLang="en-US" sz="1100">
              <a:latin typeface="微软雅黑" panose="020B0503020204020204" pitchFamily="34" charset="-122"/>
              <a:ea typeface="微软雅黑" panose="020B0503020204020204" pitchFamily="34" charset="-122"/>
            </a:endParaRPr>
          </a:p>
        </p:txBody>
      </p:sp>
      <p:sp>
        <p:nvSpPr>
          <p:cNvPr id="117" name="文本框 123"/>
          <p:cNvSpPr txBox="1">
            <a:spLocks noChangeArrowheads="1"/>
          </p:cNvSpPr>
          <p:nvPr/>
        </p:nvSpPr>
        <p:spPr bwMode="auto">
          <a:xfrm>
            <a:off x="8975725" y="4249138"/>
            <a:ext cx="10683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100">
                <a:latin typeface="微软雅黑" panose="020B0503020204020204" pitchFamily="34" charset="-122"/>
                <a:ea typeface="微软雅黑" panose="020B0503020204020204" pitchFamily="34" charset="-122"/>
              </a:rPr>
              <a:t>Slave 1</a:t>
            </a:r>
            <a:endParaRPr lang="zh-CN" altLang="en-US" sz="1100">
              <a:latin typeface="微软雅黑" panose="020B0503020204020204" pitchFamily="34" charset="-122"/>
              <a:ea typeface="微软雅黑" panose="020B0503020204020204" pitchFamily="34" charset="-122"/>
            </a:endParaRPr>
          </a:p>
        </p:txBody>
      </p:sp>
      <p:sp>
        <p:nvSpPr>
          <p:cNvPr id="118" name="文本框 124"/>
          <p:cNvSpPr txBox="1">
            <a:spLocks noChangeArrowheads="1"/>
          </p:cNvSpPr>
          <p:nvPr/>
        </p:nvSpPr>
        <p:spPr bwMode="auto">
          <a:xfrm>
            <a:off x="9809163" y="4249138"/>
            <a:ext cx="10683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100">
                <a:latin typeface="微软雅黑" panose="020B0503020204020204" pitchFamily="34" charset="-122"/>
                <a:ea typeface="微软雅黑" panose="020B0503020204020204" pitchFamily="34" charset="-122"/>
              </a:rPr>
              <a:t>Slave 2</a:t>
            </a:r>
            <a:endParaRPr lang="zh-CN" altLang="en-US" sz="1100">
              <a:latin typeface="微软雅黑" panose="020B0503020204020204" pitchFamily="34" charset="-122"/>
              <a:ea typeface="微软雅黑" panose="020B0503020204020204" pitchFamily="34" charset="-122"/>
            </a:endParaRPr>
          </a:p>
        </p:txBody>
      </p:sp>
      <p:sp>
        <p:nvSpPr>
          <p:cNvPr id="119" name="文本框 125"/>
          <p:cNvSpPr txBox="1">
            <a:spLocks noChangeArrowheads="1"/>
          </p:cNvSpPr>
          <p:nvPr/>
        </p:nvSpPr>
        <p:spPr bwMode="auto">
          <a:xfrm>
            <a:off x="8123238" y="3152175"/>
            <a:ext cx="10699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100">
                <a:latin typeface="微软雅黑" panose="020B0503020204020204" pitchFamily="34" charset="-122"/>
                <a:ea typeface="微软雅黑" panose="020B0503020204020204" pitchFamily="34" charset="-122"/>
              </a:rPr>
              <a:t>Tomcat 1</a:t>
            </a:r>
            <a:endParaRPr lang="zh-CN" altLang="en-US" sz="1100">
              <a:latin typeface="微软雅黑" panose="020B0503020204020204" pitchFamily="34" charset="-122"/>
              <a:ea typeface="微软雅黑" panose="020B0503020204020204" pitchFamily="34" charset="-122"/>
            </a:endParaRPr>
          </a:p>
        </p:txBody>
      </p:sp>
      <p:sp>
        <p:nvSpPr>
          <p:cNvPr id="120" name="文本框 126"/>
          <p:cNvSpPr txBox="1">
            <a:spLocks noChangeArrowheads="1"/>
          </p:cNvSpPr>
          <p:nvPr/>
        </p:nvSpPr>
        <p:spPr bwMode="auto">
          <a:xfrm>
            <a:off x="10234613" y="3152175"/>
            <a:ext cx="10683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100">
                <a:latin typeface="微软雅黑" panose="020B0503020204020204" pitchFamily="34" charset="-122"/>
                <a:ea typeface="微软雅黑" panose="020B0503020204020204" pitchFamily="34" charset="-122"/>
              </a:rPr>
              <a:t>Tomcat 2</a:t>
            </a:r>
            <a:endParaRPr lang="zh-CN" altLang="en-US" sz="1100">
              <a:latin typeface="微软雅黑" panose="020B0503020204020204" pitchFamily="34" charset="-122"/>
              <a:ea typeface="微软雅黑" panose="020B0503020204020204" pitchFamily="34" charset="-122"/>
            </a:endParaRPr>
          </a:p>
        </p:txBody>
      </p:sp>
      <p:sp>
        <p:nvSpPr>
          <p:cNvPr id="121" name="文本框 127"/>
          <p:cNvSpPr txBox="1">
            <a:spLocks noChangeArrowheads="1"/>
          </p:cNvSpPr>
          <p:nvPr/>
        </p:nvSpPr>
        <p:spPr bwMode="auto">
          <a:xfrm>
            <a:off x="8829675" y="2466375"/>
            <a:ext cx="10699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100">
                <a:latin typeface="微软雅黑" panose="020B0503020204020204" pitchFamily="34" charset="-122"/>
                <a:ea typeface="微软雅黑" panose="020B0503020204020204" pitchFamily="34" charset="-122"/>
              </a:rPr>
              <a:t>Nginx</a:t>
            </a:r>
            <a:endParaRPr lang="zh-CN" altLang="en-US" sz="1100">
              <a:latin typeface="微软雅黑" panose="020B0503020204020204" pitchFamily="34" charset="-122"/>
              <a:ea typeface="微软雅黑" panose="020B0503020204020204" pitchFamily="34" charset="-122"/>
            </a:endParaRPr>
          </a:p>
        </p:txBody>
      </p:sp>
      <p:sp>
        <p:nvSpPr>
          <p:cNvPr id="122" name="文本框 128"/>
          <p:cNvSpPr txBox="1">
            <a:spLocks noChangeArrowheads="1"/>
          </p:cNvSpPr>
          <p:nvPr/>
        </p:nvSpPr>
        <p:spPr bwMode="auto">
          <a:xfrm>
            <a:off x="8542338" y="1931388"/>
            <a:ext cx="10683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100" dirty="0" smtClean="0">
                <a:latin typeface="微软雅黑" panose="020B0503020204020204" pitchFamily="34" charset="-122"/>
                <a:ea typeface="微软雅黑" panose="020B0503020204020204" pitchFamily="34" charset="-122"/>
              </a:rPr>
              <a:t>DB</a:t>
            </a:r>
            <a:endParaRPr lang="zh-CN" altLang="en-US" sz="1100" dirty="0">
              <a:latin typeface="微软雅黑" panose="020B0503020204020204" pitchFamily="34" charset="-122"/>
              <a:ea typeface="微软雅黑" panose="020B0503020204020204" pitchFamily="34" charset="-122"/>
            </a:endParaRPr>
          </a:p>
        </p:txBody>
      </p:sp>
      <p:sp>
        <p:nvSpPr>
          <p:cNvPr id="123" name="文本框 129"/>
          <p:cNvSpPr txBox="1">
            <a:spLocks noChangeArrowheads="1"/>
          </p:cNvSpPr>
          <p:nvPr/>
        </p:nvSpPr>
        <p:spPr bwMode="auto">
          <a:xfrm>
            <a:off x="8516938" y="1053500"/>
            <a:ext cx="10699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100">
                <a:latin typeface="微软雅黑" panose="020B0503020204020204" pitchFamily="34" charset="-122"/>
                <a:ea typeface="微软雅黑" panose="020B0503020204020204" pitchFamily="34" charset="-122"/>
              </a:rPr>
              <a:t>Tomcat </a:t>
            </a:r>
            <a:endParaRPr lang="zh-CN" altLang="en-US" sz="1100">
              <a:latin typeface="微软雅黑" panose="020B0503020204020204" pitchFamily="34" charset="-122"/>
              <a:ea typeface="微软雅黑" panose="020B0503020204020204" pitchFamily="34" charset="-122"/>
            </a:endParaRPr>
          </a:p>
        </p:txBody>
      </p:sp>
      <p:cxnSp>
        <p:nvCxnSpPr>
          <p:cNvPr id="124" name="直接箭头连接符 163"/>
          <p:cNvCxnSpPr/>
          <p:nvPr/>
        </p:nvCxnSpPr>
        <p:spPr>
          <a:xfrm>
            <a:off x="1766888" y="3815750"/>
            <a:ext cx="9207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64"/>
          <p:cNvCxnSpPr/>
          <p:nvPr/>
        </p:nvCxnSpPr>
        <p:spPr>
          <a:xfrm>
            <a:off x="3919538" y="3796700"/>
            <a:ext cx="9207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6" name="任意多边形 165"/>
          <p:cNvSpPr/>
          <p:nvPr/>
        </p:nvSpPr>
        <p:spPr>
          <a:xfrm>
            <a:off x="6107113" y="3128363"/>
            <a:ext cx="2673350" cy="571500"/>
          </a:xfrm>
          <a:custGeom>
            <a:avLst/>
            <a:gdLst>
              <a:gd name="connsiteX0" fmla="*/ 0 w 2672862"/>
              <a:gd name="connsiteY0" fmla="*/ 571321 h 571321"/>
              <a:gd name="connsiteX1" fmla="*/ 1153551 w 2672862"/>
              <a:gd name="connsiteY1" fmla="*/ 50817 h 571321"/>
              <a:gd name="connsiteX2" fmla="*/ 2672862 w 2672862"/>
              <a:gd name="connsiteY2" fmla="*/ 8614 h 571321"/>
            </a:gdLst>
            <a:ahLst/>
            <a:cxnLst>
              <a:cxn ang="0">
                <a:pos x="connsiteX0" y="connsiteY0"/>
              </a:cxn>
              <a:cxn ang="0">
                <a:pos x="connsiteX1" y="connsiteY1"/>
              </a:cxn>
              <a:cxn ang="0">
                <a:pos x="connsiteX2" y="connsiteY2"/>
              </a:cxn>
            </a:cxnLst>
            <a:rect l="l" t="t" r="r" b="b"/>
            <a:pathLst>
              <a:path w="2672862" h="571321">
                <a:moveTo>
                  <a:pt x="0" y="571321"/>
                </a:moveTo>
                <a:cubicBezTo>
                  <a:pt x="354037" y="357961"/>
                  <a:pt x="708074" y="144601"/>
                  <a:pt x="1153551" y="50817"/>
                </a:cubicBezTo>
                <a:cubicBezTo>
                  <a:pt x="1599028" y="-42968"/>
                  <a:pt x="2335237" y="25026"/>
                  <a:pt x="2672862" y="8614"/>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7" name="任意多边形 166"/>
          <p:cNvSpPr/>
          <p:nvPr/>
        </p:nvSpPr>
        <p:spPr>
          <a:xfrm>
            <a:off x="6121400" y="3712563"/>
            <a:ext cx="2601913" cy="1620837"/>
          </a:xfrm>
          <a:custGeom>
            <a:avLst/>
            <a:gdLst>
              <a:gd name="connsiteX0" fmla="*/ 0 w 2602523"/>
              <a:gd name="connsiteY0" fmla="*/ 0 h 1620605"/>
              <a:gd name="connsiteX1" fmla="*/ 1097280 w 2602523"/>
              <a:gd name="connsiteY1" fmla="*/ 1364566 h 1620605"/>
              <a:gd name="connsiteX2" fmla="*/ 2602523 w 2602523"/>
              <a:gd name="connsiteY2" fmla="*/ 1617785 h 1620605"/>
            </a:gdLst>
            <a:ahLst/>
            <a:cxnLst>
              <a:cxn ang="0">
                <a:pos x="connsiteX0" y="connsiteY0"/>
              </a:cxn>
              <a:cxn ang="0">
                <a:pos x="connsiteX1" y="connsiteY1"/>
              </a:cxn>
              <a:cxn ang="0">
                <a:pos x="connsiteX2" y="connsiteY2"/>
              </a:cxn>
            </a:cxnLst>
            <a:rect l="l" t="t" r="r" b="b"/>
            <a:pathLst>
              <a:path w="2602523" h="1620605">
                <a:moveTo>
                  <a:pt x="0" y="0"/>
                </a:moveTo>
                <a:cubicBezTo>
                  <a:pt x="331763" y="547467"/>
                  <a:pt x="663526" y="1094935"/>
                  <a:pt x="1097280" y="1364566"/>
                </a:cubicBezTo>
                <a:cubicBezTo>
                  <a:pt x="1531034" y="1634197"/>
                  <a:pt x="2066778" y="1625991"/>
                  <a:pt x="2602523" y="1617785"/>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8" name="文本框 134"/>
          <p:cNvSpPr txBox="1">
            <a:spLocks noChangeArrowheads="1"/>
          </p:cNvSpPr>
          <p:nvPr/>
        </p:nvSpPr>
        <p:spPr bwMode="auto">
          <a:xfrm>
            <a:off x="1541463" y="3437925"/>
            <a:ext cx="14097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C00000"/>
                </a:solidFill>
                <a:latin typeface="微软雅黑" panose="020B0503020204020204" pitchFamily="34" charset="-122"/>
                <a:ea typeface="微软雅黑" panose="020B0503020204020204" pitchFamily="34" charset="-122"/>
              </a:rPr>
              <a:t>1</a:t>
            </a:r>
            <a:r>
              <a:rPr lang="zh-CN" altLang="en-US" sz="1400">
                <a:solidFill>
                  <a:srgbClr val="C00000"/>
                </a:solidFill>
                <a:latin typeface="微软雅黑" panose="020B0503020204020204" pitchFamily="34" charset="-122"/>
                <a:ea typeface="微软雅黑" panose="020B0503020204020204" pitchFamily="34" charset="-122"/>
              </a:rPr>
              <a:t>、代码提交</a:t>
            </a:r>
          </a:p>
        </p:txBody>
      </p:sp>
      <p:sp>
        <p:nvSpPr>
          <p:cNvPr id="129" name="文本框 135"/>
          <p:cNvSpPr txBox="1">
            <a:spLocks noChangeArrowheads="1"/>
          </p:cNvSpPr>
          <p:nvPr/>
        </p:nvSpPr>
        <p:spPr bwMode="auto">
          <a:xfrm>
            <a:off x="3727450" y="3482375"/>
            <a:ext cx="14097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C00000"/>
                </a:solidFill>
                <a:latin typeface="微软雅黑" panose="020B0503020204020204" pitchFamily="34" charset="-122"/>
                <a:ea typeface="微软雅黑" panose="020B0503020204020204" pitchFamily="34" charset="-122"/>
              </a:rPr>
              <a:t>2</a:t>
            </a:r>
            <a:r>
              <a:rPr lang="zh-CN" altLang="en-US" sz="1400">
                <a:solidFill>
                  <a:srgbClr val="C00000"/>
                </a:solidFill>
                <a:latin typeface="微软雅黑" panose="020B0503020204020204" pitchFamily="34" charset="-122"/>
                <a:ea typeface="微软雅黑" panose="020B0503020204020204" pitchFamily="34" charset="-122"/>
              </a:rPr>
              <a:t>、代码提交</a:t>
            </a:r>
          </a:p>
        </p:txBody>
      </p:sp>
      <p:sp>
        <p:nvSpPr>
          <p:cNvPr id="130" name="文本框 136"/>
          <p:cNvSpPr txBox="1">
            <a:spLocks noChangeArrowheads="1"/>
          </p:cNvSpPr>
          <p:nvPr/>
        </p:nvSpPr>
        <p:spPr bwMode="auto">
          <a:xfrm>
            <a:off x="7480300" y="4912713"/>
            <a:ext cx="1409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C00000"/>
                </a:solidFill>
                <a:latin typeface="微软雅黑" panose="020B0503020204020204" pitchFamily="34" charset="-122"/>
                <a:ea typeface="微软雅黑" panose="020B0503020204020204" pitchFamily="34" charset="-122"/>
              </a:rPr>
              <a:t>6</a:t>
            </a:r>
            <a:r>
              <a:rPr lang="zh-CN" altLang="en-US" sz="1400">
                <a:solidFill>
                  <a:srgbClr val="C00000"/>
                </a:solidFill>
                <a:latin typeface="微软雅黑" panose="020B0503020204020204" pitchFamily="34" charset="-122"/>
                <a:ea typeface="微软雅黑" panose="020B0503020204020204" pitchFamily="34" charset="-122"/>
              </a:rPr>
              <a:t>、投产上线</a:t>
            </a:r>
          </a:p>
        </p:txBody>
      </p:sp>
      <p:sp>
        <p:nvSpPr>
          <p:cNvPr id="131" name="文本框 137"/>
          <p:cNvSpPr txBox="1">
            <a:spLocks noChangeArrowheads="1"/>
          </p:cNvSpPr>
          <p:nvPr/>
        </p:nvSpPr>
        <p:spPr bwMode="auto">
          <a:xfrm>
            <a:off x="7537450" y="2661638"/>
            <a:ext cx="1409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a:solidFill>
                  <a:srgbClr val="C00000"/>
                </a:solidFill>
                <a:latin typeface="微软雅黑" panose="020B0503020204020204" pitchFamily="34" charset="-122"/>
                <a:ea typeface="微软雅黑" panose="020B0503020204020204" pitchFamily="34" charset="-122"/>
              </a:rPr>
              <a:t>4</a:t>
            </a:r>
            <a:r>
              <a:rPr lang="zh-CN" altLang="en-US" sz="1400">
                <a:solidFill>
                  <a:srgbClr val="C00000"/>
                </a:solidFill>
                <a:latin typeface="微软雅黑" panose="020B0503020204020204" pitchFamily="34" charset="-122"/>
                <a:ea typeface="微软雅黑" panose="020B0503020204020204" pitchFamily="34" charset="-122"/>
              </a:rPr>
              <a:t>、自动部署</a:t>
            </a:r>
          </a:p>
        </p:txBody>
      </p:sp>
      <p:sp>
        <p:nvSpPr>
          <p:cNvPr id="132" name="立方体 131"/>
          <p:cNvSpPr/>
          <p:nvPr/>
        </p:nvSpPr>
        <p:spPr>
          <a:xfrm>
            <a:off x="7261225" y="2369538"/>
            <a:ext cx="180975" cy="180975"/>
          </a:xfrm>
          <a:prstGeom prst="cube">
            <a:avLst>
              <a:gd name="adj" fmla="val 31223"/>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3" name="立方体 132"/>
          <p:cNvSpPr/>
          <p:nvPr/>
        </p:nvSpPr>
        <p:spPr>
          <a:xfrm>
            <a:off x="6754813" y="5403250"/>
            <a:ext cx="182562" cy="180975"/>
          </a:xfrm>
          <a:prstGeom prst="cube">
            <a:avLst>
              <a:gd name="adj" fmla="val 31223"/>
            </a:avLst>
          </a:prstGeom>
          <a:solidFill>
            <a:srgbClr val="0070C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4" name="文本框 140"/>
          <p:cNvSpPr txBox="1">
            <a:spLocks noChangeArrowheads="1"/>
          </p:cNvSpPr>
          <p:nvPr/>
        </p:nvSpPr>
        <p:spPr bwMode="auto">
          <a:xfrm>
            <a:off x="6892925" y="5331813"/>
            <a:ext cx="14097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a:solidFill>
                  <a:srgbClr val="0070C0"/>
                </a:solidFill>
                <a:latin typeface="微软雅黑" panose="020B0503020204020204" pitchFamily="34" charset="-122"/>
                <a:ea typeface="微软雅黑" panose="020B0503020204020204" pitchFamily="34" charset="-122"/>
              </a:rPr>
              <a:t>标准地址</a:t>
            </a:r>
            <a:r>
              <a:rPr lang="en-US" altLang="zh-CN" sz="1400" b="1">
                <a:solidFill>
                  <a:srgbClr val="0070C0"/>
                </a:solidFill>
                <a:latin typeface="微软雅黑" panose="020B0503020204020204" pitchFamily="34" charset="-122"/>
                <a:ea typeface="微软雅黑" panose="020B0503020204020204" pitchFamily="34" charset="-122"/>
              </a:rPr>
              <a:t>WAR</a:t>
            </a:r>
            <a:endParaRPr lang="zh-CN" altLang="en-US" sz="1400" b="1">
              <a:solidFill>
                <a:srgbClr val="0070C0"/>
              </a:solidFill>
              <a:latin typeface="微软雅黑" panose="020B0503020204020204" pitchFamily="34" charset="-122"/>
              <a:ea typeface="微软雅黑" panose="020B0503020204020204" pitchFamily="34" charset="-122"/>
            </a:endParaRPr>
          </a:p>
        </p:txBody>
      </p:sp>
      <p:sp>
        <p:nvSpPr>
          <p:cNvPr id="135" name="文本框 141"/>
          <p:cNvSpPr txBox="1">
            <a:spLocks noChangeArrowheads="1"/>
          </p:cNvSpPr>
          <p:nvPr/>
        </p:nvSpPr>
        <p:spPr bwMode="auto">
          <a:xfrm>
            <a:off x="7442200" y="2306038"/>
            <a:ext cx="1409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a:solidFill>
                  <a:srgbClr val="0070C0"/>
                </a:solidFill>
                <a:latin typeface="微软雅黑" panose="020B0503020204020204" pitchFamily="34" charset="-122"/>
                <a:ea typeface="微软雅黑" panose="020B0503020204020204" pitchFamily="34" charset="-122"/>
              </a:rPr>
              <a:t>标准地址</a:t>
            </a:r>
            <a:r>
              <a:rPr lang="en-US" altLang="zh-CN" sz="1400" b="1">
                <a:solidFill>
                  <a:srgbClr val="0070C0"/>
                </a:solidFill>
                <a:latin typeface="微软雅黑" panose="020B0503020204020204" pitchFamily="34" charset="-122"/>
                <a:ea typeface="微软雅黑" panose="020B0503020204020204" pitchFamily="34" charset="-122"/>
              </a:rPr>
              <a:t>WAR</a:t>
            </a:r>
            <a:endParaRPr lang="zh-CN" altLang="en-US" sz="1400" b="1">
              <a:solidFill>
                <a:srgbClr val="0070C0"/>
              </a:solidFill>
              <a:latin typeface="微软雅黑" panose="020B0503020204020204" pitchFamily="34" charset="-122"/>
              <a:ea typeface="微软雅黑" panose="020B0503020204020204" pitchFamily="34" charset="-122"/>
            </a:endParaRPr>
          </a:p>
        </p:txBody>
      </p:sp>
      <p:sp>
        <p:nvSpPr>
          <p:cNvPr id="136" name="弧形 178"/>
          <p:cNvSpPr/>
          <p:nvPr/>
        </p:nvSpPr>
        <p:spPr>
          <a:xfrm>
            <a:off x="5472113" y="2666400"/>
            <a:ext cx="819150" cy="366713"/>
          </a:xfrm>
          <a:prstGeom prst="arc">
            <a:avLst>
              <a:gd name="adj1" fmla="val 11801952"/>
              <a:gd name="adj2" fmla="val 1056145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7" name="弧形 179"/>
          <p:cNvSpPr/>
          <p:nvPr/>
        </p:nvSpPr>
        <p:spPr>
          <a:xfrm>
            <a:off x="5486400" y="2018700"/>
            <a:ext cx="819150" cy="366713"/>
          </a:xfrm>
          <a:prstGeom prst="arc">
            <a:avLst>
              <a:gd name="adj1" fmla="val 11801952"/>
              <a:gd name="adj2" fmla="val 1056145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8" name="弧形 180"/>
          <p:cNvSpPr/>
          <p:nvPr/>
        </p:nvSpPr>
        <p:spPr>
          <a:xfrm>
            <a:off x="5413375" y="4125313"/>
            <a:ext cx="820738" cy="365125"/>
          </a:xfrm>
          <a:prstGeom prst="arc">
            <a:avLst>
              <a:gd name="adj1" fmla="val 11801952"/>
              <a:gd name="adj2" fmla="val 1056145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9" name="文本框 145"/>
          <p:cNvSpPr txBox="1">
            <a:spLocks noChangeArrowheads="1"/>
          </p:cNvSpPr>
          <p:nvPr/>
        </p:nvSpPr>
        <p:spPr bwMode="auto">
          <a:xfrm>
            <a:off x="4840288" y="2361600"/>
            <a:ext cx="2432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C00000"/>
                </a:solidFill>
                <a:latin typeface="微软雅黑" panose="020B0503020204020204" pitchFamily="34" charset="-122"/>
                <a:ea typeface="微软雅黑" panose="020B0503020204020204" pitchFamily="34" charset="-122"/>
              </a:rPr>
              <a:t>3</a:t>
            </a:r>
            <a:r>
              <a:rPr lang="zh-CN" altLang="en-US" sz="1400">
                <a:solidFill>
                  <a:srgbClr val="C00000"/>
                </a:solidFill>
                <a:latin typeface="微软雅黑" panose="020B0503020204020204" pitchFamily="34" charset="-122"/>
                <a:ea typeface="微软雅黑" panose="020B0503020204020204" pitchFamily="34" charset="-122"/>
              </a:rPr>
              <a:t>、编译，单元测试，打包</a:t>
            </a:r>
          </a:p>
        </p:txBody>
      </p:sp>
      <p:sp>
        <p:nvSpPr>
          <p:cNvPr id="140" name="文本框 146"/>
          <p:cNvSpPr txBox="1">
            <a:spLocks noChangeArrowheads="1"/>
          </p:cNvSpPr>
          <p:nvPr/>
        </p:nvSpPr>
        <p:spPr bwMode="auto">
          <a:xfrm>
            <a:off x="4867275" y="1705963"/>
            <a:ext cx="2432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C00000"/>
                </a:solidFill>
                <a:latin typeface="微软雅黑" panose="020B0503020204020204" pitchFamily="34" charset="-122"/>
                <a:ea typeface="微软雅黑" panose="020B0503020204020204" pitchFamily="34" charset="-122"/>
              </a:rPr>
              <a:t>5</a:t>
            </a:r>
            <a:r>
              <a:rPr lang="zh-CN" altLang="en-US" sz="1400">
                <a:solidFill>
                  <a:srgbClr val="C00000"/>
                </a:solidFill>
                <a:latin typeface="微软雅黑" panose="020B0503020204020204" pitchFamily="34" charset="-122"/>
                <a:ea typeface="微软雅黑" panose="020B0503020204020204" pitchFamily="34" charset="-122"/>
              </a:rPr>
              <a:t>、集成测试（测试环境）</a:t>
            </a:r>
          </a:p>
        </p:txBody>
      </p:sp>
      <p:sp>
        <p:nvSpPr>
          <p:cNvPr id="141" name="文本框 147"/>
          <p:cNvSpPr txBox="1">
            <a:spLocks noChangeArrowheads="1"/>
          </p:cNvSpPr>
          <p:nvPr/>
        </p:nvSpPr>
        <p:spPr bwMode="auto">
          <a:xfrm>
            <a:off x="5010150" y="4584100"/>
            <a:ext cx="2433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a:solidFill>
                  <a:srgbClr val="C00000"/>
                </a:solidFill>
                <a:latin typeface="微软雅黑" panose="020B0503020204020204" pitchFamily="34" charset="-122"/>
                <a:ea typeface="微软雅黑" panose="020B0503020204020204" pitchFamily="34" charset="-122"/>
              </a:rPr>
              <a:t>7</a:t>
            </a:r>
            <a:r>
              <a:rPr lang="zh-CN" altLang="en-US" sz="1400">
                <a:solidFill>
                  <a:srgbClr val="C00000"/>
                </a:solidFill>
                <a:latin typeface="微软雅黑" panose="020B0503020204020204" pitchFamily="34" charset="-122"/>
                <a:ea typeface="微软雅黑" panose="020B0503020204020204" pitchFamily="34" charset="-122"/>
              </a:rPr>
              <a:t>、验证测试（生产环境）</a:t>
            </a:r>
          </a:p>
        </p:txBody>
      </p:sp>
      <p:pic>
        <p:nvPicPr>
          <p:cNvPr id="142" name="Picture 12" descr="D:\用户目录\下载\2015070801174133_easyicon_net_12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438" y="1332900"/>
            <a:ext cx="58261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 name="组合 176"/>
          <p:cNvGrpSpPr/>
          <p:nvPr/>
        </p:nvGrpSpPr>
        <p:grpSpPr bwMode="auto">
          <a:xfrm>
            <a:off x="831850" y="985238"/>
            <a:ext cx="493713" cy="1139825"/>
            <a:chOff x="2244549" y="1274064"/>
            <a:chExt cx="432816" cy="1075334"/>
          </a:xfrm>
        </p:grpSpPr>
        <p:sp>
          <p:nvSpPr>
            <p:cNvPr id="144" name="圆角矩形 143"/>
            <p:cNvSpPr/>
            <p:nvPr/>
          </p:nvSpPr>
          <p:spPr>
            <a:xfrm>
              <a:off x="2308567" y="1321990"/>
              <a:ext cx="281121" cy="283061"/>
            </a:xfrm>
            <a:prstGeom prst="roundRect">
              <a:avLst/>
            </a:prstGeom>
            <a:solidFill>
              <a:srgbClr val="2C96BF"/>
            </a:solidFill>
            <a:ln>
              <a:solidFill>
                <a:srgbClr val="2C96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45" name="组合 388"/>
            <p:cNvGrpSpPr/>
            <p:nvPr/>
          </p:nvGrpSpPr>
          <p:grpSpPr bwMode="auto">
            <a:xfrm>
              <a:off x="2293257" y="1991451"/>
              <a:ext cx="313130" cy="274074"/>
              <a:chOff x="2290367" y="1760375"/>
              <a:chExt cx="262241" cy="253136"/>
            </a:xfrm>
          </p:grpSpPr>
          <p:sp>
            <p:nvSpPr>
              <p:cNvPr id="150" name="圆角矩形 149"/>
              <p:cNvSpPr/>
              <p:nvPr/>
            </p:nvSpPr>
            <p:spPr>
              <a:xfrm>
                <a:off x="2290368" y="1760376"/>
                <a:ext cx="262241" cy="253138"/>
              </a:xfrm>
              <a:prstGeom prst="roundRect">
                <a:avLst/>
              </a:prstGeom>
              <a:solidFill>
                <a:srgbClr val="01AF98"/>
              </a:solidFill>
              <a:ln>
                <a:solidFill>
                  <a:srgbClr val="01AF9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51" name="图片 15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92117" y="1798544"/>
                <a:ext cx="244628" cy="17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6" name="组合 387"/>
            <p:cNvGrpSpPr/>
            <p:nvPr/>
          </p:nvGrpSpPr>
          <p:grpSpPr bwMode="auto">
            <a:xfrm>
              <a:off x="2311346" y="1657470"/>
              <a:ext cx="286688" cy="272578"/>
              <a:chOff x="2646759" y="1772831"/>
              <a:chExt cx="261332" cy="253434"/>
            </a:xfrm>
          </p:grpSpPr>
          <p:sp>
            <p:nvSpPr>
              <p:cNvPr id="148" name="圆角矩形 147"/>
              <p:cNvSpPr/>
              <p:nvPr/>
            </p:nvSpPr>
            <p:spPr>
              <a:xfrm>
                <a:off x="2646763" y="1772831"/>
                <a:ext cx="261332" cy="253434"/>
              </a:xfrm>
              <a:prstGeom prst="roundRect">
                <a:avLst/>
              </a:prstGeom>
              <a:solidFill>
                <a:srgbClr val="F35747"/>
              </a:solidFill>
              <a:ln>
                <a:solidFill>
                  <a:srgbClr val="F357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49" name="Picture 6" descr="D:\用户目录\下载\easyicon\201507sd07045503847_easyiyhcon_net_123.3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9165" y="1805335"/>
                <a:ext cx="233447" cy="218222"/>
              </a:xfrm>
              <a:prstGeom prst="rect">
                <a:avLst/>
              </a:prstGeom>
              <a:noFill/>
              <a:ln w="9525">
                <a:solidFill>
                  <a:srgbClr val="F35747"/>
                </a:solidFill>
                <a:miter lim="800000"/>
                <a:headEnd/>
                <a:tailEnd/>
              </a:ln>
              <a:extLst>
                <a:ext uri="{909E8E84-426E-40DD-AFC4-6F175D3DCCD1}">
                  <a14:hiddenFill xmlns:a14="http://schemas.microsoft.com/office/drawing/2010/main">
                    <a:solidFill>
                      <a:srgbClr val="FFFFFF"/>
                    </a:solidFill>
                  </a14:hiddenFill>
                </a:ext>
              </a:extLst>
            </p:spPr>
          </p:pic>
        </p:grpSp>
        <p:sp>
          <p:nvSpPr>
            <p:cNvPr id="147" name="矩形 146"/>
            <p:cNvSpPr/>
            <p:nvPr/>
          </p:nvSpPr>
          <p:spPr>
            <a:xfrm>
              <a:off x="2244549" y="1274064"/>
              <a:ext cx="432816" cy="1075334"/>
            </a:xfrm>
            <a:prstGeom prst="rect">
              <a:avLst/>
            </a:prstGeom>
            <a:noFill/>
            <a:ln>
              <a:solidFill>
                <a:srgbClr val="01AF9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52" name="组合 191"/>
          <p:cNvGrpSpPr/>
          <p:nvPr/>
        </p:nvGrpSpPr>
        <p:grpSpPr bwMode="auto">
          <a:xfrm>
            <a:off x="3627438" y="1121763"/>
            <a:ext cx="568325" cy="1200150"/>
            <a:chOff x="2244549" y="1274064"/>
            <a:chExt cx="432816" cy="1075334"/>
          </a:xfrm>
        </p:grpSpPr>
        <p:sp>
          <p:nvSpPr>
            <p:cNvPr id="153" name="圆角矩形 152"/>
            <p:cNvSpPr/>
            <p:nvPr/>
          </p:nvSpPr>
          <p:spPr>
            <a:xfrm>
              <a:off x="2308625" y="1321003"/>
              <a:ext cx="281693" cy="284480"/>
            </a:xfrm>
            <a:prstGeom prst="roundRect">
              <a:avLst/>
            </a:prstGeom>
            <a:solidFill>
              <a:srgbClr val="2C96BF"/>
            </a:solidFill>
            <a:ln>
              <a:solidFill>
                <a:srgbClr val="2C96B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54" name="组合 388"/>
            <p:cNvGrpSpPr/>
            <p:nvPr/>
          </p:nvGrpSpPr>
          <p:grpSpPr bwMode="auto">
            <a:xfrm>
              <a:off x="2294116" y="1992377"/>
              <a:ext cx="311918" cy="273101"/>
              <a:chOff x="2291086" y="1761228"/>
              <a:chExt cx="261226" cy="252237"/>
            </a:xfrm>
          </p:grpSpPr>
          <p:sp>
            <p:nvSpPr>
              <p:cNvPr id="159" name="圆角矩形 158"/>
              <p:cNvSpPr/>
              <p:nvPr/>
            </p:nvSpPr>
            <p:spPr>
              <a:xfrm>
                <a:off x="2291087" y="1761226"/>
                <a:ext cx="261226" cy="252237"/>
              </a:xfrm>
              <a:prstGeom prst="roundRect">
                <a:avLst/>
              </a:prstGeom>
              <a:solidFill>
                <a:srgbClr val="01AF98"/>
              </a:solidFill>
              <a:ln>
                <a:solidFill>
                  <a:srgbClr val="01AF9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60" name="图片 16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292117" y="1798544"/>
                <a:ext cx="244628" cy="17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5" name="组合 387"/>
            <p:cNvGrpSpPr/>
            <p:nvPr/>
          </p:nvGrpSpPr>
          <p:grpSpPr bwMode="auto">
            <a:xfrm>
              <a:off x="2311040" y="1658113"/>
              <a:ext cx="287738" cy="271679"/>
              <a:chOff x="2646479" y="1773428"/>
              <a:chExt cx="262289" cy="252598"/>
            </a:xfrm>
          </p:grpSpPr>
          <p:sp>
            <p:nvSpPr>
              <p:cNvPr id="157" name="圆角矩形 156"/>
              <p:cNvSpPr/>
              <p:nvPr/>
            </p:nvSpPr>
            <p:spPr>
              <a:xfrm>
                <a:off x="2646482" y="1773427"/>
                <a:ext cx="262289" cy="252597"/>
              </a:xfrm>
              <a:prstGeom prst="roundRect">
                <a:avLst/>
              </a:prstGeom>
              <a:solidFill>
                <a:srgbClr val="F35747"/>
              </a:solidFill>
              <a:ln>
                <a:solidFill>
                  <a:srgbClr val="F357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58" name="Picture 6" descr="D:\用户目录\下载\easyicon\201507sd07045503847_easyiyhcon_net_123.3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9165" y="1805335"/>
                <a:ext cx="233447" cy="218222"/>
              </a:xfrm>
              <a:prstGeom prst="rect">
                <a:avLst/>
              </a:prstGeom>
              <a:noFill/>
              <a:ln w="9525">
                <a:solidFill>
                  <a:srgbClr val="F35747"/>
                </a:solidFill>
                <a:miter lim="800000"/>
                <a:headEnd/>
                <a:tailEnd/>
              </a:ln>
              <a:extLst>
                <a:ext uri="{909E8E84-426E-40DD-AFC4-6F175D3DCCD1}">
                  <a14:hiddenFill xmlns:a14="http://schemas.microsoft.com/office/drawing/2010/main">
                    <a:solidFill>
                      <a:srgbClr val="FFFFFF"/>
                    </a:solidFill>
                  </a14:hiddenFill>
                </a:ext>
              </a:extLst>
            </p:spPr>
          </p:pic>
        </p:grpSp>
        <p:sp>
          <p:nvSpPr>
            <p:cNvPr id="156" name="矩形 155"/>
            <p:cNvSpPr/>
            <p:nvPr/>
          </p:nvSpPr>
          <p:spPr>
            <a:xfrm>
              <a:off x="2244549" y="1274064"/>
              <a:ext cx="432816" cy="1075334"/>
            </a:xfrm>
            <a:prstGeom prst="rect">
              <a:avLst/>
            </a:prstGeom>
            <a:noFill/>
            <a:ln>
              <a:solidFill>
                <a:srgbClr val="01AF9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161" name="Picture 3" descr="D:\用户目录\下载\20150708023253280_easyicon_net_189.981447124.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0563" y="1042388"/>
            <a:ext cx="341312"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 name="Picture 11" descr="E:\【7.6】动态屁屁踢\QQ图fasg片ded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46425" y="1399575"/>
            <a:ext cx="41275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文本框 38"/>
          <p:cNvSpPr txBox="1">
            <a:spLocks noChangeArrowheads="1"/>
          </p:cNvSpPr>
          <p:nvPr/>
        </p:nvSpPr>
        <p:spPr bwMode="auto">
          <a:xfrm>
            <a:off x="2600325" y="2294925"/>
            <a:ext cx="2286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latin typeface="微软雅黑" panose="020B0503020204020204" pitchFamily="34" charset="-122"/>
                <a:ea typeface="微软雅黑" panose="020B0503020204020204" pitchFamily="34" charset="-122"/>
              </a:rPr>
              <a:t>从人工构建测试环境到自动构建测试环境</a:t>
            </a:r>
            <a:endParaRPr lang="en-US" altLang="zh-CN" sz="1400">
              <a:latin typeface="微软雅黑" panose="020B0503020204020204" pitchFamily="34" charset="-122"/>
              <a:ea typeface="微软雅黑" panose="020B0503020204020204" pitchFamily="34" charset="-122"/>
            </a:endParaRPr>
          </a:p>
          <a:p>
            <a:pPr algn="ctr" eaLnBrk="1" hangingPunct="1"/>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1</a:t>
            </a:r>
            <a:r>
              <a:rPr lang="zh-CN" altLang="en-US" sz="1400">
                <a:latin typeface="微软雅黑" panose="020B0503020204020204" pitchFamily="34" charset="-122"/>
                <a:ea typeface="微软雅黑" panose="020B0503020204020204" pitchFamily="34" charset="-122"/>
              </a:rPr>
              <a:t>天减为</a:t>
            </a:r>
            <a:r>
              <a:rPr lang="en-US" altLang="zh-CN" sz="1400">
                <a:latin typeface="微软雅黑" panose="020B0503020204020204" pitchFamily="34" charset="-122"/>
                <a:ea typeface="微软雅黑" panose="020B0503020204020204" pitchFamily="34" charset="-122"/>
              </a:rPr>
              <a:t>2-3</a:t>
            </a:r>
            <a:r>
              <a:rPr lang="zh-CN" altLang="en-US" sz="1400">
                <a:latin typeface="微软雅黑" panose="020B0503020204020204" pitchFamily="34" charset="-122"/>
                <a:ea typeface="微软雅黑" panose="020B0503020204020204" pitchFamily="34" charset="-122"/>
              </a:rPr>
              <a:t>小时）</a:t>
            </a:r>
          </a:p>
        </p:txBody>
      </p:sp>
      <p:grpSp>
        <p:nvGrpSpPr>
          <p:cNvPr id="164" name="组合 373"/>
          <p:cNvGrpSpPr/>
          <p:nvPr/>
        </p:nvGrpSpPr>
        <p:grpSpPr bwMode="auto">
          <a:xfrm>
            <a:off x="4446588" y="5082575"/>
            <a:ext cx="1352550" cy="1428750"/>
            <a:chOff x="4105026" y="4996677"/>
            <a:chExt cx="1352607" cy="1429936"/>
          </a:xfrm>
        </p:grpSpPr>
        <p:sp>
          <p:nvSpPr>
            <p:cNvPr id="165" name="圆角矩形 164"/>
            <p:cNvSpPr/>
            <p:nvPr/>
          </p:nvSpPr>
          <p:spPr>
            <a:xfrm>
              <a:off x="4105026" y="4996677"/>
              <a:ext cx="376253" cy="433748"/>
            </a:xfrm>
            <a:prstGeom prst="roundRect">
              <a:avLst/>
            </a:prstGeom>
            <a:solidFill>
              <a:srgbClr val="2C96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66" name="组合 388"/>
            <p:cNvGrpSpPr/>
            <p:nvPr/>
          </p:nvGrpSpPr>
          <p:grpSpPr bwMode="auto">
            <a:xfrm>
              <a:off x="4582882" y="5014152"/>
              <a:ext cx="422215" cy="417859"/>
              <a:chOff x="2290430" y="1760698"/>
              <a:chExt cx="265198" cy="252224"/>
            </a:xfrm>
          </p:grpSpPr>
          <p:sp>
            <p:nvSpPr>
              <p:cNvPr id="172" name="圆角矩形 171"/>
              <p:cNvSpPr/>
              <p:nvPr/>
            </p:nvSpPr>
            <p:spPr>
              <a:xfrm>
                <a:off x="2290431" y="1760699"/>
                <a:ext cx="262256" cy="252224"/>
              </a:xfrm>
              <a:prstGeom prst="roundRect">
                <a:avLst/>
              </a:prstGeom>
              <a:solidFill>
                <a:srgbClr val="01AF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73" name="图片 17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311000" y="1798542"/>
                <a:ext cx="244628" cy="17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7" name="组合 387"/>
            <p:cNvGrpSpPr/>
            <p:nvPr/>
          </p:nvGrpSpPr>
          <p:grpSpPr bwMode="auto">
            <a:xfrm>
              <a:off x="5075027" y="5007800"/>
              <a:ext cx="382603" cy="414682"/>
              <a:chOff x="2646727" y="1773757"/>
              <a:chExt cx="261573" cy="251976"/>
            </a:xfrm>
          </p:grpSpPr>
          <p:sp>
            <p:nvSpPr>
              <p:cNvPr id="170" name="圆角矩形 169"/>
              <p:cNvSpPr/>
              <p:nvPr/>
            </p:nvSpPr>
            <p:spPr>
              <a:xfrm>
                <a:off x="2646728" y="1773756"/>
                <a:ext cx="261574" cy="251975"/>
              </a:xfrm>
              <a:prstGeom prst="roundRect">
                <a:avLst/>
              </a:prstGeom>
              <a:solidFill>
                <a:srgbClr val="F357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71" name="Picture 6" descr="D:\用户目录\下载\easyicon\201507sd07045503847_easyiyhcon_net_123.3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3731" y="1794181"/>
                <a:ext cx="233447" cy="218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68" name="Picture 10" descr="E:\【7.6】动态屁屁踢\d.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15760" y="5636493"/>
              <a:ext cx="517321" cy="79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Picture 3" descr="D:\用户目录\下载\20150708023253280_easyicon_net_189.981447124.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9700" y="5068832"/>
              <a:ext cx="285548" cy="323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 name="文本框 38"/>
          <p:cNvSpPr txBox="1">
            <a:spLocks noChangeArrowheads="1"/>
          </p:cNvSpPr>
          <p:nvPr/>
        </p:nvSpPr>
        <p:spPr bwMode="auto">
          <a:xfrm>
            <a:off x="5280025" y="5765200"/>
            <a:ext cx="18938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latin typeface="微软雅黑" panose="020B0503020204020204" pitchFamily="34" charset="-122"/>
                <a:ea typeface="微软雅黑" panose="020B0503020204020204" pitchFamily="34" charset="-122"/>
              </a:rPr>
              <a:t>从人工构建生产环境到自动构建生产环境</a:t>
            </a:r>
            <a:endParaRPr lang="en-US" altLang="zh-CN" sz="1400">
              <a:latin typeface="微软雅黑" panose="020B0503020204020204" pitchFamily="34" charset="-122"/>
              <a:ea typeface="微软雅黑" panose="020B0503020204020204" pitchFamily="34" charset="-122"/>
            </a:endParaRPr>
          </a:p>
          <a:p>
            <a:pPr algn="ctr" eaLnBrk="1" hangingPunct="1"/>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1</a:t>
            </a:r>
            <a:r>
              <a:rPr lang="zh-CN" altLang="en-US" sz="1400">
                <a:latin typeface="微软雅黑" panose="020B0503020204020204" pitchFamily="34" charset="-122"/>
                <a:ea typeface="微软雅黑" panose="020B0503020204020204" pitchFamily="34" charset="-122"/>
              </a:rPr>
              <a:t>天减为</a:t>
            </a:r>
            <a:r>
              <a:rPr lang="en-US" altLang="zh-CN" sz="1400">
                <a:latin typeface="微软雅黑" panose="020B0503020204020204" pitchFamily="34" charset="-122"/>
                <a:ea typeface="微软雅黑" panose="020B0503020204020204" pitchFamily="34" charset="-122"/>
              </a:rPr>
              <a:t>2-3</a:t>
            </a:r>
            <a:r>
              <a:rPr lang="zh-CN" altLang="en-US" sz="1400">
                <a:latin typeface="微软雅黑" panose="020B0503020204020204" pitchFamily="34" charset="-122"/>
                <a:ea typeface="微软雅黑" panose="020B0503020204020204" pitchFamily="34" charset="-122"/>
              </a:rPr>
              <a:t>小时）</a:t>
            </a:r>
          </a:p>
        </p:txBody>
      </p:sp>
      <p:sp>
        <p:nvSpPr>
          <p:cNvPr id="175" name="矩形 174"/>
          <p:cNvSpPr>
            <a:spLocks noChangeArrowheads="1"/>
          </p:cNvSpPr>
          <p:nvPr/>
        </p:nvSpPr>
        <p:spPr bwMode="auto">
          <a:xfrm>
            <a:off x="282575" y="4858738"/>
            <a:ext cx="422116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solidFill>
                  <a:srgbClr val="C00000"/>
                </a:solidFill>
                <a:latin typeface="微软雅黑" panose="020B0503020204020204" pitchFamily="34" charset="-122"/>
                <a:ea typeface="微软雅黑" panose="020B0503020204020204" pitchFamily="34" charset="-122"/>
              </a:rPr>
              <a:t>快速迭代开发、持续更新能力</a:t>
            </a:r>
            <a:endParaRPr lang="en-US" altLang="zh-CN" sz="2400">
              <a:solidFill>
                <a:srgbClr val="C00000"/>
              </a:solidFill>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 </a:t>
            </a:r>
            <a:endParaRPr lang="en-US" altLang="zh-CN">
              <a:latin typeface="微软雅黑" panose="020B0503020204020204" pitchFamily="34" charset="-122"/>
              <a:ea typeface="微软雅黑" panose="020B0503020204020204" pitchFamily="34" charset="-122"/>
            </a:endParaRPr>
          </a:p>
          <a:p>
            <a:pPr>
              <a:lnSpc>
                <a:spcPct val="150000"/>
              </a:lnSpc>
            </a:pPr>
            <a:r>
              <a:rPr lang="zh-CN" altLang="en-US" sz="1400">
                <a:latin typeface="微软雅黑" panose="020B0503020204020204" pitchFamily="34" charset="-122"/>
                <a:ea typeface="微软雅黑" panose="020B0503020204020204" pitchFamily="34" charset="-122"/>
              </a:rPr>
              <a:t>通过应用环境克隆，持续集成，以及环境分区，自动化部署等云平台核心功能。使得研发团队开发、测试、上线的过程更标准化，更自动化。整体效率提升</a:t>
            </a:r>
            <a:r>
              <a:rPr lang="en-US" altLang="zh-CN" sz="1400">
                <a:latin typeface="微软雅黑" panose="020B0503020204020204" pitchFamily="34" charset="-122"/>
                <a:ea typeface="微软雅黑" panose="020B0503020204020204" pitchFamily="34" charset="-122"/>
              </a:rPr>
              <a:t>70%</a:t>
            </a:r>
            <a:r>
              <a:rPr lang="zh-CN" altLang="en-US"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wipe(down)">
                                      <p:cBhvr>
                                        <p:cTn id="7" dur="500"/>
                                        <p:tgtEl>
                                          <p:spTgt spid="143"/>
                                        </p:tgtEl>
                                      </p:cBhvr>
                                    </p:animEffect>
                                  </p:childTnLst>
                                </p:cTn>
                              </p:par>
                              <p:par>
                                <p:cTn id="8" presetID="22" presetClass="entr" presetSubtype="4" fill="hold" nodeType="withEffect">
                                  <p:stCondLst>
                                    <p:cond delay="0"/>
                                  </p:stCondLst>
                                  <p:childTnLst>
                                    <p:set>
                                      <p:cBhvr>
                                        <p:cTn id="9" dur="1" fill="hold">
                                          <p:stCondLst>
                                            <p:cond delay="0"/>
                                          </p:stCondLst>
                                        </p:cTn>
                                        <p:tgtEl>
                                          <p:spTgt spid="142"/>
                                        </p:tgtEl>
                                        <p:attrNameLst>
                                          <p:attrName>style.visibility</p:attrName>
                                        </p:attrNameLst>
                                      </p:cBhvr>
                                      <p:to>
                                        <p:strVal val="visible"/>
                                      </p:to>
                                    </p:set>
                                    <p:animEffect transition="in" filter="wipe(down)">
                                      <p:cBhvr>
                                        <p:cTn id="10" dur="500"/>
                                        <p:tgtEl>
                                          <p:spTgt spid="14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500"/>
                                        <p:tgtEl>
                                          <p:spTgt spid="40"/>
                                        </p:tgtEl>
                                      </p:cBhvr>
                                    </p:animEffect>
                                  </p:childTnLst>
                                </p:cTn>
                              </p:par>
                              <p:par>
                                <p:cTn id="19" presetID="22" presetClass="entr" presetSubtype="8"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left)">
                                      <p:cBhvr>
                                        <p:cTn id="21" dur="500"/>
                                        <p:tgtEl>
                                          <p:spTgt spid="41"/>
                                        </p:tgtEl>
                                      </p:cBhvr>
                                    </p:animEffect>
                                  </p:childTnLst>
                                </p:cTn>
                              </p:par>
                              <p:par>
                                <p:cTn id="22" presetID="22" presetClass="entr" presetSubtype="8" fill="hold" nodeType="withEffect">
                                  <p:stCondLst>
                                    <p:cond delay="0"/>
                                  </p:stCondLst>
                                  <p:childTnLst>
                                    <p:set>
                                      <p:cBhvr>
                                        <p:cTn id="23" dur="1" fill="hold">
                                          <p:stCondLst>
                                            <p:cond delay="0"/>
                                          </p:stCondLst>
                                        </p:cTn>
                                        <p:tgtEl>
                                          <p:spTgt spid="124"/>
                                        </p:tgtEl>
                                        <p:attrNameLst>
                                          <p:attrName>style.visibility</p:attrName>
                                        </p:attrNameLst>
                                      </p:cBhvr>
                                      <p:to>
                                        <p:strVal val="visible"/>
                                      </p:to>
                                    </p:set>
                                    <p:animEffect transition="in" filter="wipe(left)">
                                      <p:cBhvr>
                                        <p:cTn id="24" dur="500"/>
                                        <p:tgtEl>
                                          <p:spTgt spid="124"/>
                                        </p:tgtEl>
                                      </p:cBhvr>
                                    </p:animEffect>
                                  </p:childTnLst>
                                </p:cTn>
                              </p:par>
                              <p:par>
                                <p:cTn id="25" presetID="22" presetClass="entr" presetSubtype="8" fill="hold" nodeType="withEffect">
                                  <p:stCondLst>
                                    <p:cond delay="0"/>
                                  </p:stCondLst>
                                  <p:childTnLst>
                                    <p:set>
                                      <p:cBhvr>
                                        <p:cTn id="26" dur="1" fill="hold">
                                          <p:stCondLst>
                                            <p:cond delay="0"/>
                                          </p:stCondLst>
                                        </p:cTn>
                                        <p:tgtEl>
                                          <p:spTgt spid="125"/>
                                        </p:tgtEl>
                                        <p:attrNameLst>
                                          <p:attrName>style.visibility</p:attrName>
                                        </p:attrNameLst>
                                      </p:cBhvr>
                                      <p:to>
                                        <p:strVal val="visible"/>
                                      </p:to>
                                    </p:set>
                                    <p:animEffect transition="in" filter="wipe(left)">
                                      <p:cBhvr>
                                        <p:cTn id="27" dur="500"/>
                                        <p:tgtEl>
                                          <p:spTgt spid="125"/>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9"/>
                                        </p:tgtEl>
                                        <p:attrNameLst>
                                          <p:attrName>style.visibility</p:attrName>
                                        </p:attrNameLst>
                                      </p:cBhvr>
                                      <p:to>
                                        <p:strVal val="visible"/>
                                      </p:to>
                                    </p:set>
                                    <p:animEffect transition="in" filter="wipe(left)">
                                      <p:cBhvr>
                                        <p:cTn id="30" dur="500"/>
                                        <p:tgtEl>
                                          <p:spTgt spid="129"/>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wipe(left)">
                                      <p:cBhvr>
                                        <p:cTn id="33" dur="500"/>
                                        <p:tgtEl>
                                          <p:spTgt spid="4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left)">
                                      <p:cBhvr>
                                        <p:cTn id="36" dur="500"/>
                                        <p:tgtEl>
                                          <p:spTgt spid="42"/>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28"/>
                                        </p:tgtEl>
                                        <p:attrNameLst>
                                          <p:attrName>style.visibility</p:attrName>
                                        </p:attrNameLst>
                                      </p:cBhvr>
                                      <p:to>
                                        <p:strVal val="visible"/>
                                      </p:to>
                                    </p:set>
                                    <p:animEffect transition="in" filter="wipe(left)">
                                      <p:cBhvr>
                                        <p:cTn id="39" dur="500"/>
                                        <p:tgtEl>
                                          <p:spTgt spid="1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31"/>
                                        </p:tgtEl>
                                        <p:attrNameLst>
                                          <p:attrName>style.visibility</p:attrName>
                                        </p:attrNameLst>
                                      </p:cBhvr>
                                      <p:to>
                                        <p:strVal val="visible"/>
                                      </p:to>
                                    </p:set>
                                    <p:animEffect transition="in" filter="wipe(down)">
                                      <p:cBhvr>
                                        <p:cTn id="44" dur="500"/>
                                        <p:tgtEl>
                                          <p:spTgt spid="131"/>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32"/>
                                        </p:tgtEl>
                                        <p:attrNameLst>
                                          <p:attrName>style.visibility</p:attrName>
                                        </p:attrNameLst>
                                      </p:cBhvr>
                                      <p:to>
                                        <p:strVal val="visible"/>
                                      </p:to>
                                    </p:set>
                                    <p:animEffect transition="in" filter="wipe(down)">
                                      <p:cBhvr>
                                        <p:cTn id="47" dur="500"/>
                                        <p:tgtEl>
                                          <p:spTgt spid="1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35"/>
                                        </p:tgtEl>
                                        <p:attrNameLst>
                                          <p:attrName>style.visibility</p:attrName>
                                        </p:attrNameLst>
                                      </p:cBhvr>
                                      <p:to>
                                        <p:strVal val="visible"/>
                                      </p:to>
                                    </p:set>
                                    <p:animEffect transition="in" filter="wipe(down)">
                                      <p:cBhvr>
                                        <p:cTn id="50" dur="500"/>
                                        <p:tgtEl>
                                          <p:spTgt spid="135"/>
                                        </p:tgtEl>
                                      </p:cBhvr>
                                    </p:animEffect>
                                  </p:childTnLst>
                                </p:cTn>
                              </p:par>
                              <p:par>
                                <p:cTn id="51" presetID="22" presetClass="entr" presetSubtype="4" fill="hold" nodeType="withEffect">
                                  <p:stCondLst>
                                    <p:cond delay="0"/>
                                  </p:stCondLst>
                                  <p:childTnLst>
                                    <p:set>
                                      <p:cBhvr>
                                        <p:cTn id="52" dur="1" fill="hold">
                                          <p:stCondLst>
                                            <p:cond delay="0"/>
                                          </p:stCondLst>
                                        </p:cTn>
                                        <p:tgtEl>
                                          <p:spTgt spid="136"/>
                                        </p:tgtEl>
                                        <p:attrNameLst>
                                          <p:attrName>style.visibility</p:attrName>
                                        </p:attrNameLst>
                                      </p:cBhvr>
                                      <p:to>
                                        <p:strVal val="visible"/>
                                      </p:to>
                                    </p:set>
                                    <p:animEffect transition="in" filter="wipe(down)">
                                      <p:cBhvr>
                                        <p:cTn id="53" dur="500"/>
                                        <p:tgtEl>
                                          <p:spTgt spid="136"/>
                                        </p:tgtEl>
                                      </p:cBhvr>
                                    </p:animEffect>
                                  </p:childTnLst>
                                </p:cTn>
                              </p:par>
                              <p:par>
                                <p:cTn id="54" presetID="22" presetClass="entr" presetSubtype="4" fill="hold" nodeType="withEffect">
                                  <p:stCondLst>
                                    <p:cond delay="0"/>
                                  </p:stCondLst>
                                  <p:childTnLst>
                                    <p:set>
                                      <p:cBhvr>
                                        <p:cTn id="55" dur="1" fill="hold">
                                          <p:stCondLst>
                                            <p:cond delay="0"/>
                                          </p:stCondLst>
                                        </p:cTn>
                                        <p:tgtEl>
                                          <p:spTgt spid="137"/>
                                        </p:tgtEl>
                                        <p:attrNameLst>
                                          <p:attrName>style.visibility</p:attrName>
                                        </p:attrNameLst>
                                      </p:cBhvr>
                                      <p:to>
                                        <p:strVal val="visible"/>
                                      </p:to>
                                    </p:set>
                                    <p:animEffect transition="in" filter="wipe(down)">
                                      <p:cBhvr>
                                        <p:cTn id="56" dur="500"/>
                                        <p:tgtEl>
                                          <p:spTgt spid="137"/>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40"/>
                                        </p:tgtEl>
                                        <p:attrNameLst>
                                          <p:attrName>style.visibility</p:attrName>
                                        </p:attrNameLst>
                                      </p:cBhvr>
                                      <p:to>
                                        <p:strVal val="visible"/>
                                      </p:to>
                                    </p:set>
                                    <p:animEffect transition="in" filter="wipe(down)">
                                      <p:cBhvr>
                                        <p:cTn id="59" dur="500"/>
                                        <p:tgtEl>
                                          <p:spTgt spid="140"/>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wipe(down)">
                                      <p:cBhvr>
                                        <p:cTn id="62" dur="500"/>
                                        <p:tgtEl>
                                          <p:spTgt spid="139"/>
                                        </p:tgtEl>
                                      </p:cBhvr>
                                    </p:animEffect>
                                  </p:childTnLst>
                                </p:cTn>
                              </p:par>
                              <p:par>
                                <p:cTn id="63" presetID="22" presetClass="entr" presetSubtype="4" fill="hold" nodeType="withEffect">
                                  <p:stCondLst>
                                    <p:cond delay="0"/>
                                  </p:stCondLst>
                                  <p:childTnLst>
                                    <p:set>
                                      <p:cBhvr>
                                        <p:cTn id="64" dur="1" fill="hold">
                                          <p:stCondLst>
                                            <p:cond delay="0"/>
                                          </p:stCondLst>
                                        </p:cTn>
                                        <p:tgtEl>
                                          <p:spTgt spid="126"/>
                                        </p:tgtEl>
                                        <p:attrNameLst>
                                          <p:attrName>style.visibility</p:attrName>
                                        </p:attrNameLst>
                                      </p:cBhvr>
                                      <p:to>
                                        <p:strVal val="visible"/>
                                      </p:to>
                                    </p:set>
                                    <p:animEffect transition="in" filter="wipe(down)">
                                      <p:cBhvr>
                                        <p:cTn id="65" dur="500"/>
                                        <p:tgtEl>
                                          <p:spTgt spid="12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63"/>
                                        </p:tgtEl>
                                        <p:attrNameLst>
                                          <p:attrName>style.visibility</p:attrName>
                                        </p:attrNameLst>
                                      </p:cBhvr>
                                      <p:to>
                                        <p:strVal val="visible"/>
                                      </p:to>
                                    </p:set>
                                    <p:animEffect transition="in" filter="wipe(down)">
                                      <p:cBhvr>
                                        <p:cTn id="70" dur="500"/>
                                        <p:tgtEl>
                                          <p:spTgt spid="163"/>
                                        </p:tgtEl>
                                      </p:cBhvr>
                                    </p:animEffect>
                                  </p:childTnLst>
                                </p:cTn>
                              </p:par>
                              <p:par>
                                <p:cTn id="71" presetID="22" presetClass="entr" presetSubtype="4" fill="hold" nodeType="withEffect">
                                  <p:stCondLst>
                                    <p:cond delay="0"/>
                                  </p:stCondLst>
                                  <p:childTnLst>
                                    <p:set>
                                      <p:cBhvr>
                                        <p:cTn id="72" dur="1" fill="hold">
                                          <p:stCondLst>
                                            <p:cond delay="0"/>
                                          </p:stCondLst>
                                        </p:cTn>
                                        <p:tgtEl>
                                          <p:spTgt spid="152"/>
                                        </p:tgtEl>
                                        <p:attrNameLst>
                                          <p:attrName>style.visibility</p:attrName>
                                        </p:attrNameLst>
                                      </p:cBhvr>
                                      <p:to>
                                        <p:strVal val="visible"/>
                                      </p:to>
                                    </p:set>
                                    <p:animEffect transition="in" filter="wipe(down)">
                                      <p:cBhvr>
                                        <p:cTn id="73" dur="500"/>
                                        <p:tgtEl>
                                          <p:spTgt spid="152"/>
                                        </p:tgtEl>
                                      </p:cBhvr>
                                    </p:animEffect>
                                  </p:childTnLst>
                                </p:cTn>
                              </p:par>
                              <p:par>
                                <p:cTn id="74" presetID="22" presetClass="entr" presetSubtype="4" fill="hold" nodeType="withEffect">
                                  <p:stCondLst>
                                    <p:cond delay="0"/>
                                  </p:stCondLst>
                                  <p:childTnLst>
                                    <p:set>
                                      <p:cBhvr>
                                        <p:cTn id="75" dur="1" fill="hold">
                                          <p:stCondLst>
                                            <p:cond delay="0"/>
                                          </p:stCondLst>
                                        </p:cTn>
                                        <p:tgtEl>
                                          <p:spTgt spid="162"/>
                                        </p:tgtEl>
                                        <p:attrNameLst>
                                          <p:attrName>style.visibility</p:attrName>
                                        </p:attrNameLst>
                                      </p:cBhvr>
                                      <p:to>
                                        <p:strVal val="visible"/>
                                      </p:to>
                                    </p:set>
                                    <p:animEffect transition="in" filter="wipe(down)">
                                      <p:cBhvr>
                                        <p:cTn id="76" dur="500"/>
                                        <p:tgtEl>
                                          <p:spTgt spid="16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38"/>
                                        </p:tgtEl>
                                        <p:attrNameLst>
                                          <p:attrName>style.visibility</p:attrName>
                                        </p:attrNameLst>
                                      </p:cBhvr>
                                      <p:to>
                                        <p:strVal val="visible"/>
                                      </p:to>
                                    </p:set>
                                    <p:animEffect transition="in" filter="wipe(left)">
                                      <p:cBhvr>
                                        <p:cTn id="81" dur="500"/>
                                        <p:tgtEl>
                                          <p:spTgt spid="138"/>
                                        </p:tgtEl>
                                      </p:cBhvr>
                                    </p:animEffect>
                                  </p:childTnLst>
                                </p:cTn>
                              </p:par>
                              <p:par>
                                <p:cTn id="82" presetID="22" presetClass="entr" presetSubtype="8" fill="hold" nodeType="withEffect">
                                  <p:stCondLst>
                                    <p:cond delay="0"/>
                                  </p:stCondLst>
                                  <p:childTnLst>
                                    <p:set>
                                      <p:cBhvr>
                                        <p:cTn id="83" dur="1" fill="hold">
                                          <p:stCondLst>
                                            <p:cond delay="0"/>
                                          </p:stCondLst>
                                        </p:cTn>
                                        <p:tgtEl>
                                          <p:spTgt spid="127"/>
                                        </p:tgtEl>
                                        <p:attrNameLst>
                                          <p:attrName>style.visibility</p:attrName>
                                        </p:attrNameLst>
                                      </p:cBhvr>
                                      <p:to>
                                        <p:strVal val="visible"/>
                                      </p:to>
                                    </p:set>
                                    <p:animEffect transition="in" filter="wipe(left)">
                                      <p:cBhvr>
                                        <p:cTn id="84" dur="500"/>
                                        <p:tgtEl>
                                          <p:spTgt spid="127"/>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141"/>
                                        </p:tgtEl>
                                        <p:attrNameLst>
                                          <p:attrName>style.visibility</p:attrName>
                                        </p:attrNameLst>
                                      </p:cBhvr>
                                      <p:to>
                                        <p:strVal val="visible"/>
                                      </p:to>
                                    </p:set>
                                    <p:animEffect transition="in" filter="wipe(left)">
                                      <p:cBhvr>
                                        <p:cTn id="87" dur="500"/>
                                        <p:tgtEl>
                                          <p:spTgt spid="141"/>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30"/>
                                        </p:tgtEl>
                                        <p:attrNameLst>
                                          <p:attrName>style.visibility</p:attrName>
                                        </p:attrNameLst>
                                      </p:cBhvr>
                                      <p:to>
                                        <p:strVal val="visible"/>
                                      </p:to>
                                    </p:set>
                                    <p:animEffect transition="in" filter="wipe(left)">
                                      <p:cBhvr>
                                        <p:cTn id="90" dur="500"/>
                                        <p:tgtEl>
                                          <p:spTgt spid="130"/>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34"/>
                                        </p:tgtEl>
                                        <p:attrNameLst>
                                          <p:attrName>style.visibility</p:attrName>
                                        </p:attrNameLst>
                                      </p:cBhvr>
                                      <p:to>
                                        <p:strVal val="visible"/>
                                      </p:to>
                                    </p:set>
                                    <p:animEffect transition="in" filter="wipe(left)">
                                      <p:cBhvr>
                                        <p:cTn id="93" dur="500"/>
                                        <p:tgtEl>
                                          <p:spTgt spid="13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133"/>
                                        </p:tgtEl>
                                        <p:attrNameLst>
                                          <p:attrName>style.visibility</p:attrName>
                                        </p:attrNameLst>
                                      </p:cBhvr>
                                      <p:to>
                                        <p:strVal val="visible"/>
                                      </p:to>
                                    </p:set>
                                    <p:animEffect transition="in" filter="wipe(down)">
                                      <p:cBhvr>
                                        <p:cTn id="98" dur="500"/>
                                        <p:tgtEl>
                                          <p:spTgt spid="133"/>
                                        </p:tgtEl>
                                      </p:cBhvr>
                                    </p:animEffect>
                                  </p:childTnLst>
                                </p:cTn>
                              </p:par>
                              <p:par>
                                <p:cTn id="99" presetID="22" presetClass="entr" presetSubtype="4" fill="hold" nodeType="withEffect">
                                  <p:stCondLst>
                                    <p:cond delay="0"/>
                                  </p:stCondLst>
                                  <p:childTnLst>
                                    <p:set>
                                      <p:cBhvr>
                                        <p:cTn id="100" dur="1" fill="hold">
                                          <p:stCondLst>
                                            <p:cond delay="0"/>
                                          </p:stCondLst>
                                        </p:cTn>
                                        <p:tgtEl>
                                          <p:spTgt spid="164"/>
                                        </p:tgtEl>
                                        <p:attrNameLst>
                                          <p:attrName>style.visibility</p:attrName>
                                        </p:attrNameLst>
                                      </p:cBhvr>
                                      <p:to>
                                        <p:strVal val="visible"/>
                                      </p:to>
                                    </p:set>
                                    <p:animEffect transition="in" filter="wipe(down)">
                                      <p:cBhvr>
                                        <p:cTn id="101" dur="500"/>
                                        <p:tgtEl>
                                          <p:spTgt spid="164"/>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174"/>
                                        </p:tgtEl>
                                        <p:attrNameLst>
                                          <p:attrName>style.visibility</p:attrName>
                                        </p:attrNameLst>
                                      </p:cBhvr>
                                      <p:to>
                                        <p:strVal val="visible"/>
                                      </p:to>
                                    </p:set>
                                    <p:animEffect transition="in" filter="wipe(down)">
                                      <p:cBhvr>
                                        <p:cTn id="104" dur="500"/>
                                        <p:tgtEl>
                                          <p:spTgt spid="17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175"/>
                                        </p:tgtEl>
                                        <p:attrNameLst>
                                          <p:attrName>style.visibility</p:attrName>
                                        </p:attrNameLst>
                                      </p:cBhvr>
                                      <p:to>
                                        <p:strVal val="visible"/>
                                      </p:to>
                                    </p:set>
                                    <p:animEffect transition="in" filter="wipe(down)">
                                      <p:cBhvr>
                                        <p:cTn id="109"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bldLvl="0" animBg="1"/>
      <p:bldP spid="42" grpId="0"/>
      <p:bldP spid="43" grpId="0"/>
      <p:bldP spid="128" grpId="0"/>
      <p:bldP spid="129" grpId="0"/>
      <p:bldP spid="130" grpId="0"/>
      <p:bldP spid="131" grpId="0"/>
      <p:bldP spid="132" grpId="0" bldLvl="0" animBg="1"/>
      <p:bldP spid="133" grpId="0" bldLvl="0" animBg="1"/>
      <p:bldP spid="134" grpId="0"/>
      <p:bldP spid="135" grpId="0"/>
      <p:bldP spid="139" grpId="0"/>
      <p:bldP spid="140" grpId="0"/>
      <p:bldP spid="141" grpId="0"/>
      <p:bldP spid="163" grpId="0"/>
      <p:bldP spid="174" grpId="0"/>
      <p:bldP spid="175"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主管人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微软雅黑">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TotalTime>
  <Words>1830</Words>
  <Application>Microsoft Office PowerPoint</Application>
  <PresentationFormat>宽屏</PresentationFormat>
  <Paragraphs>255</Paragraphs>
  <Slides>12</Slides>
  <Notes>5</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Proxima Nova</vt:lpstr>
      <vt:lpstr>宋体</vt:lpstr>
      <vt:lpstr>微软雅黑</vt:lpstr>
      <vt:lpstr>方正准圆_GBK</vt:lpstr>
      <vt:lpstr>方正正准黑简体</vt:lpstr>
      <vt:lpstr>黑体</vt:lpstr>
      <vt:lpstr>Arial</vt:lpstr>
      <vt:lpstr>Calibri</vt:lpstr>
      <vt:lpstr>Impact</vt:lpstr>
      <vt:lpstr>Wingdings</vt:lpstr>
      <vt:lpstr>主管人员</vt:lpstr>
      <vt:lpstr>PowerPoint 演示文稿</vt:lpstr>
      <vt:lpstr>开发和运维之间有了一个共同的语言</vt:lpstr>
      <vt:lpstr>Docker历史</vt:lpstr>
      <vt:lpstr>原有应用建设模式</vt:lpstr>
      <vt:lpstr>平台化应用建设模式</vt:lpstr>
      <vt:lpstr>平台化应用开发运维模式优化</vt:lpstr>
      <vt:lpstr>流程架构</vt:lpstr>
      <vt:lpstr>技术架构</vt:lpstr>
      <vt:lpstr>PaaS平台简化开发运维过程</vt:lpstr>
      <vt:lpstr>PaaS平台简化自动化运维环节</vt:lpstr>
      <vt:lpstr>实际案例</vt:lpstr>
      <vt:lpstr>PowerPoint 演示文稿</vt:lpstr>
    </vt:vector>
  </TitlesOfParts>
  <Company>Guilddesign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总结汇报</dc:title>
  <dc:creator>春秋视觉</dc:creator>
  <cp:lastModifiedBy>283695959@qq.com</cp:lastModifiedBy>
  <cp:revision>1201</cp:revision>
  <dcterms:created xsi:type="dcterms:W3CDTF">2004-08-26T06:30:00Z</dcterms:created>
  <dcterms:modified xsi:type="dcterms:W3CDTF">2018-07-24T05:50:01Z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2</vt:lpwstr>
  </property>
</Properties>
</file>